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F_D04FF34F.xml" ContentType="application/vnd.ms-powerpoint.comments+xml"/>
  <Override PartName="/ppt/notesSlides/notesSlide1.xml" ContentType="application/vnd.openxmlformats-officedocument.presentationml.notesSlide+xml"/>
  <Override PartName="/ppt/comments/modernComment_11C_32EAC986.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comments/modernComment_106_0.xml" ContentType="application/vnd.ms-powerpoint.comments+xml"/>
  <Override PartName="/ppt/notesSlides/notesSlide8.xml" ContentType="application/vnd.openxmlformats-officedocument.presentationml.notesSlide+xml"/>
  <Override PartName="/ppt/comments/modernComment_121_9FDDD91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20_88BED981.xml" ContentType="application/vnd.ms-powerpoint.comments+xml"/>
  <Override PartName="/ppt/comments/modernComment_11F_6ABC05A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 id="2147483660" r:id="rId5"/>
  </p:sldMasterIdLst>
  <p:notesMasterIdLst>
    <p:notesMasterId r:id="rId32"/>
  </p:notesMasterIdLst>
  <p:sldIdLst>
    <p:sldId id="271" r:id="rId6"/>
    <p:sldId id="273" r:id="rId7"/>
    <p:sldId id="276" r:id="rId8"/>
    <p:sldId id="282" r:id="rId9"/>
    <p:sldId id="277" r:id="rId10"/>
    <p:sldId id="278" r:id="rId11"/>
    <p:sldId id="283" r:id="rId12"/>
    <p:sldId id="279" r:id="rId13"/>
    <p:sldId id="284" r:id="rId14"/>
    <p:sldId id="257" r:id="rId15"/>
    <p:sldId id="258" r:id="rId16"/>
    <p:sldId id="259" r:id="rId17"/>
    <p:sldId id="260" r:id="rId18"/>
    <p:sldId id="261" r:id="rId19"/>
    <p:sldId id="262" r:id="rId20"/>
    <p:sldId id="274" r:id="rId21"/>
    <p:sldId id="275" r:id="rId22"/>
    <p:sldId id="269" r:id="rId23"/>
    <p:sldId id="267" r:id="rId24"/>
    <p:sldId id="270" r:id="rId25"/>
    <p:sldId id="290" r:id="rId26"/>
    <p:sldId id="289" r:id="rId27"/>
    <p:sldId id="288" r:id="rId28"/>
    <p:sldId id="287" r:id="rId29"/>
    <p:sldId id="286"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22C4A1-9BBB-A952-0ECE-22BE27E59C6A}" name="Kasturi Deshpande" initials="KD" userId="S::krdeshpande@student.unimelb.edu.au::9a68cb43-a210-416f-ae89-641d7fe887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A00"/>
    <a:srgbClr val="FFB600"/>
    <a:srgbClr val="4E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27063-236E-4E3F-A2BF-08B7D800954C}" v="168" vWet="496" dt="2023-07-03T03:22:02.418"/>
    <p1510:client id="{280E1D99-58DC-A3F3-0404-086C03E5AE0E}" v="1012" dt="2023-07-03T07:48:21.646"/>
    <p1510:client id="{7278B51C-19D6-51A6-E2AD-CB884EB8C76E}" v="2984" dt="2023-07-03T07:38:15.431"/>
    <p1510:client id="{7A2E4B18-2745-109E-4742-7050F8979E66}" v="7" dt="2023-07-03T07:22:45.403"/>
    <p1510:client id="{8AEDE7FA-89A6-52DD-41C2-ED1E6C7DE723}" v="8" dt="2023-07-03T03:24:15.810"/>
    <p1510:client id="{B9A31A52-2F9F-6819-EDB9-A765E212E54A}" v="1" dt="2023-07-03T03:25:52.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164" d="100"/>
          <a:sy n="164" d="100"/>
        </p:scale>
        <p:origin x="104"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elly\Downloads\chart.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elly\OneDrive\&#26700;&#38754;\Well-bein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elly\OneDrive\&#26700;&#38754;\Well-bein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elly\OneDrive\&#26700;&#38754;\Well-being.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elly\OneDrive\&#26700;&#38754;\Well-being.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Employed People In</a:t>
            </a:r>
            <a:r>
              <a:rPr lang="en-US" altLang="zh-CN" baseline="0"/>
              <a:t> The Industry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'Ark1'!$A$63:$A$83</c:f>
              <c:numCache>
                <c:formatCode>m/d/yyyy</c:formatCode>
                <c:ptCount val="21"/>
                <c:pt idx="0">
                  <c:v>43132</c:v>
                </c:pt>
                <c:pt idx="1">
                  <c:v>43221</c:v>
                </c:pt>
                <c:pt idx="2">
                  <c:v>43313</c:v>
                </c:pt>
                <c:pt idx="3">
                  <c:v>43405</c:v>
                </c:pt>
                <c:pt idx="4">
                  <c:v>43497</c:v>
                </c:pt>
                <c:pt idx="5">
                  <c:v>43586</c:v>
                </c:pt>
                <c:pt idx="6">
                  <c:v>43678</c:v>
                </c:pt>
                <c:pt idx="7">
                  <c:v>43770</c:v>
                </c:pt>
                <c:pt idx="8">
                  <c:v>43862</c:v>
                </c:pt>
                <c:pt idx="9">
                  <c:v>43952</c:v>
                </c:pt>
                <c:pt idx="10">
                  <c:v>44044</c:v>
                </c:pt>
                <c:pt idx="11">
                  <c:v>44136</c:v>
                </c:pt>
                <c:pt idx="12">
                  <c:v>44228</c:v>
                </c:pt>
                <c:pt idx="13">
                  <c:v>44317</c:v>
                </c:pt>
                <c:pt idx="14">
                  <c:v>44409</c:v>
                </c:pt>
                <c:pt idx="15">
                  <c:v>44501</c:v>
                </c:pt>
                <c:pt idx="16">
                  <c:v>44593</c:v>
                </c:pt>
                <c:pt idx="17">
                  <c:v>44682</c:v>
                </c:pt>
                <c:pt idx="18">
                  <c:v>44774</c:v>
                </c:pt>
                <c:pt idx="19">
                  <c:v>44866</c:v>
                </c:pt>
                <c:pt idx="20">
                  <c:v>44958</c:v>
                </c:pt>
              </c:numCache>
            </c:numRef>
          </c:cat>
          <c:val>
            <c:numRef>
              <c:f>'Ark1'!$B$63:$B$83</c:f>
              <c:numCache>
                <c:formatCode>0_);[Red]\(0\)</c:formatCode>
                <c:ptCount val="21"/>
                <c:pt idx="0">
                  <c:v>1678900</c:v>
                </c:pt>
                <c:pt idx="1">
                  <c:v>1669100</c:v>
                </c:pt>
                <c:pt idx="2">
                  <c:v>1670400</c:v>
                </c:pt>
                <c:pt idx="3">
                  <c:v>1681800</c:v>
                </c:pt>
                <c:pt idx="4">
                  <c:v>1686800</c:v>
                </c:pt>
                <c:pt idx="5">
                  <c:v>1673300</c:v>
                </c:pt>
                <c:pt idx="6">
                  <c:v>1738700</c:v>
                </c:pt>
                <c:pt idx="7">
                  <c:v>1774300</c:v>
                </c:pt>
                <c:pt idx="8">
                  <c:v>1790000</c:v>
                </c:pt>
                <c:pt idx="9">
                  <c:v>1722000</c:v>
                </c:pt>
                <c:pt idx="10">
                  <c:v>1777700</c:v>
                </c:pt>
                <c:pt idx="11">
                  <c:v>1751500</c:v>
                </c:pt>
                <c:pt idx="12">
                  <c:v>1801100</c:v>
                </c:pt>
                <c:pt idx="13">
                  <c:v>1838200</c:v>
                </c:pt>
                <c:pt idx="14">
                  <c:v>1873800</c:v>
                </c:pt>
                <c:pt idx="15">
                  <c:v>1901200</c:v>
                </c:pt>
                <c:pt idx="16">
                  <c:v>2015300</c:v>
                </c:pt>
                <c:pt idx="17">
                  <c:v>2029800</c:v>
                </c:pt>
                <c:pt idx="18">
                  <c:v>2045700</c:v>
                </c:pt>
                <c:pt idx="19">
                  <c:v>2068900</c:v>
                </c:pt>
                <c:pt idx="20">
                  <c:v>2112600</c:v>
                </c:pt>
              </c:numCache>
            </c:numRef>
          </c:val>
          <c:smooth val="0"/>
          <c:extLst>
            <c:ext xmlns:c16="http://schemas.microsoft.com/office/drawing/2014/chart" uri="{C3380CC4-5D6E-409C-BE32-E72D297353CC}">
              <c16:uniqueId val="{00000000-1014-4A58-B671-DB6A5195932D}"/>
            </c:ext>
          </c:extLst>
        </c:ser>
        <c:dLbls>
          <c:showLegendKey val="0"/>
          <c:showVal val="0"/>
          <c:showCatName val="0"/>
          <c:showSerName val="0"/>
          <c:showPercent val="0"/>
          <c:showBubbleSize val="0"/>
        </c:dLbls>
        <c:smooth val="0"/>
        <c:axId val="1242375023"/>
        <c:axId val="170927231"/>
      </c:lineChart>
      <c:dateAx>
        <c:axId val="12423750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927231"/>
        <c:crosses val="autoZero"/>
        <c:auto val="1"/>
        <c:lblOffset val="100"/>
        <c:baseTimeUnit val="months"/>
      </c:dateAx>
      <c:valAx>
        <c:axId val="170927231"/>
        <c:scaling>
          <c:orientation val="minMax"/>
          <c:min val="1500000"/>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2375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Relevent Education</a:t>
            </a:r>
            <a:r>
              <a:rPr lang="en-US" altLang="zh-CN" baseline="0"/>
              <a:t> Background</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explosion val="1"/>
          <c:dPt>
            <c:idx val="0"/>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1-8A49-49D6-98F1-5309D285192B}"/>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8A49-49D6-98F1-5309D285192B}"/>
              </c:ext>
            </c:extLst>
          </c:dPt>
          <c:dPt>
            <c:idx val="2"/>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5-8A49-49D6-98F1-5309D285192B}"/>
              </c:ext>
            </c:extLst>
          </c:dPt>
          <c:cat>
            <c:strRef>
              <c:f>Sheet1!$A$25:$A$27</c:f>
              <c:strCache>
                <c:ptCount val="3"/>
                <c:pt idx="0">
                  <c:v>Relevant</c:v>
                </c:pt>
                <c:pt idx="1">
                  <c:v>Irrelevant</c:v>
                </c:pt>
                <c:pt idx="2">
                  <c:v>Not Available</c:v>
                </c:pt>
              </c:strCache>
            </c:strRef>
          </c:cat>
          <c:val>
            <c:numRef>
              <c:f>Sheet1!$B$25:$B$27</c:f>
              <c:numCache>
                <c:formatCode>General</c:formatCode>
                <c:ptCount val="3"/>
                <c:pt idx="0">
                  <c:v>13</c:v>
                </c:pt>
                <c:pt idx="1">
                  <c:v>5</c:v>
                </c:pt>
                <c:pt idx="2">
                  <c:v>2</c:v>
                </c:pt>
              </c:numCache>
            </c:numRef>
          </c:val>
          <c:extLst>
            <c:ext xmlns:c16="http://schemas.microsoft.com/office/drawing/2014/chart" uri="{C3380CC4-5D6E-409C-BE32-E72D297353CC}">
              <c16:uniqueId val="{00000006-8A49-49D6-98F1-5309D285192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Certifying Program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Sheet1!$F$2:$F$10</c:f>
              <c:strCache>
                <c:ptCount val="9"/>
                <c:pt idx="0">
                  <c:v>Accredited Health Coaching Australia</c:v>
                </c:pt>
                <c:pt idx="1">
                  <c:v>Wellness Coaching Australia</c:v>
                </c:pt>
                <c:pt idx="2">
                  <c:v>ADAPT - Kresser Institute</c:v>
                </c:pt>
                <c:pt idx="3">
                  <c:v>PreKure</c:v>
                </c:pt>
                <c:pt idx="4">
                  <c:v>Functional Medicine Coaching Academy</c:v>
                </c:pt>
                <c:pt idx="5">
                  <c:v>IIN</c:v>
                </c:pt>
                <c:pt idx="6">
                  <c:v>Wellcoaches</c:v>
                </c:pt>
                <c:pt idx="7">
                  <c:v>Victoria University Polytechnic</c:v>
                </c:pt>
                <c:pt idx="8">
                  <c:v>B.Ed (Human Movement and Health)</c:v>
                </c:pt>
              </c:strCache>
            </c:strRef>
          </c:cat>
          <c:val>
            <c:numRef>
              <c:f>Sheet1!$G$2:$G$10</c:f>
              <c:numCache>
                <c:formatCode>General</c:formatCode>
                <c:ptCount val="9"/>
                <c:pt idx="0">
                  <c:v>4</c:v>
                </c:pt>
                <c:pt idx="1">
                  <c:v>8</c:v>
                </c:pt>
                <c:pt idx="2">
                  <c:v>2</c:v>
                </c:pt>
                <c:pt idx="3">
                  <c:v>1</c:v>
                </c:pt>
                <c:pt idx="4">
                  <c:v>2</c:v>
                </c:pt>
                <c:pt idx="5">
                  <c:v>1</c:v>
                </c:pt>
                <c:pt idx="6">
                  <c:v>1</c:v>
                </c:pt>
                <c:pt idx="7">
                  <c:v>1</c:v>
                </c:pt>
                <c:pt idx="8">
                  <c:v>0</c:v>
                </c:pt>
              </c:numCache>
            </c:numRef>
          </c:val>
          <c:extLst>
            <c:ext xmlns:c16="http://schemas.microsoft.com/office/drawing/2014/chart" uri="{C3380CC4-5D6E-409C-BE32-E72D297353CC}">
              <c16:uniqueId val="{00000000-A01D-45D1-9A67-287EFF635D48}"/>
            </c:ext>
          </c:extLst>
        </c:ser>
        <c:dLbls>
          <c:showLegendKey val="0"/>
          <c:showVal val="0"/>
          <c:showCatName val="0"/>
          <c:showSerName val="0"/>
          <c:showPercent val="0"/>
          <c:showBubbleSize val="0"/>
        </c:dLbls>
        <c:gapWidth val="219"/>
        <c:overlap val="-27"/>
        <c:axId val="1179167711"/>
        <c:axId val="1179169631"/>
      </c:barChart>
      <c:catAx>
        <c:axId val="1179167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9169631"/>
        <c:crosses val="autoZero"/>
        <c:auto val="1"/>
        <c:lblAlgn val="ctr"/>
        <c:lblOffset val="100"/>
        <c:noMultiLvlLbl val="0"/>
      </c:catAx>
      <c:valAx>
        <c:axId val="1179169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91677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Specialties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Sheet1!$K$2:$K$13</c:f>
              <c:strCache>
                <c:ptCount val="12"/>
                <c:pt idx="0">
                  <c:v>Lifestyle Behaviour Change</c:v>
                </c:pt>
                <c:pt idx="1">
                  <c:v>Business or Workplace</c:v>
                </c:pt>
                <c:pt idx="2">
                  <c:v>Autoimmune</c:v>
                </c:pt>
                <c:pt idx="3">
                  <c:v>Family Medicine</c:v>
                </c:pt>
                <c:pt idx="4">
                  <c:v>Stress Anxiety and Resilience</c:v>
                </c:pt>
                <c:pt idx="5">
                  <c:v> Stress Anxiety and Resilience</c:v>
                </c:pt>
                <c:pt idx="6">
                  <c:v> Lifestyle Behaviour Change</c:v>
                </c:pt>
                <c:pt idx="7">
                  <c:v> Mind-body Medicine</c:v>
                </c:pt>
                <c:pt idx="8">
                  <c:v> Nutrition and Gut Health</c:v>
                </c:pt>
                <c:pt idx="9">
                  <c:v> Weight management</c:v>
                </c:pt>
                <c:pt idx="10">
                  <c:v> Nutrition and Gut Health</c:v>
                </c:pt>
                <c:pt idx="11">
                  <c:v> Weight management</c:v>
                </c:pt>
              </c:strCache>
            </c:strRef>
          </c:cat>
          <c:val>
            <c:numRef>
              <c:f>Sheet1!$L$2:$L$13</c:f>
              <c:numCache>
                <c:formatCode>General</c:formatCode>
                <c:ptCount val="12"/>
                <c:pt idx="0">
                  <c:v>12</c:v>
                </c:pt>
                <c:pt idx="1">
                  <c:v>5</c:v>
                </c:pt>
                <c:pt idx="2">
                  <c:v>1</c:v>
                </c:pt>
                <c:pt idx="3">
                  <c:v>1</c:v>
                </c:pt>
                <c:pt idx="4">
                  <c:v>1</c:v>
                </c:pt>
                <c:pt idx="5">
                  <c:v>9</c:v>
                </c:pt>
                <c:pt idx="6">
                  <c:v>5</c:v>
                </c:pt>
                <c:pt idx="7">
                  <c:v>5</c:v>
                </c:pt>
                <c:pt idx="8">
                  <c:v>5</c:v>
                </c:pt>
                <c:pt idx="9">
                  <c:v>9</c:v>
                </c:pt>
                <c:pt idx="10">
                  <c:v>1</c:v>
                </c:pt>
                <c:pt idx="11">
                  <c:v>1</c:v>
                </c:pt>
              </c:numCache>
            </c:numRef>
          </c:val>
          <c:extLst>
            <c:ext xmlns:c16="http://schemas.microsoft.com/office/drawing/2014/chart" uri="{C3380CC4-5D6E-409C-BE32-E72D297353CC}">
              <c16:uniqueId val="{00000000-CE3B-4F9F-BD24-6B2B9FBAE764}"/>
            </c:ext>
          </c:extLst>
        </c:ser>
        <c:dLbls>
          <c:showLegendKey val="0"/>
          <c:showVal val="0"/>
          <c:showCatName val="0"/>
          <c:showSerName val="0"/>
          <c:showPercent val="0"/>
          <c:showBubbleSize val="0"/>
        </c:dLbls>
        <c:gapWidth val="219"/>
        <c:overlap val="-27"/>
        <c:axId val="219374976"/>
        <c:axId val="219389376"/>
      </c:barChart>
      <c:catAx>
        <c:axId val="21937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9389376"/>
        <c:crosses val="autoZero"/>
        <c:auto val="1"/>
        <c:lblAlgn val="ctr"/>
        <c:lblOffset val="100"/>
        <c:noMultiLvlLbl val="0"/>
      </c:catAx>
      <c:valAx>
        <c:axId val="219389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9374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Location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Sheet1!$P$2:$P$7</c:f>
              <c:strCache>
                <c:ptCount val="6"/>
                <c:pt idx="0">
                  <c:v>NSW</c:v>
                </c:pt>
                <c:pt idx="1">
                  <c:v>QLD</c:v>
                </c:pt>
                <c:pt idx="2">
                  <c:v>VIC</c:v>
                </c:pt>
                <c:pt idx="3">
                  <c:v>NT</c:v>
                </c:pt>
                <c:pt idx="4">
                  <c:v>SA</c:v>
                </c:pt>
                <c:pt idx="5">
                  <c:v>WA</c:v>
                </c:pt>
              </c:strCache>
            </c:strRef>
          </c:cat>
          <c:val>
            <c:numRef>
              <c:f>Sheet1!$Q$2:$Q$7</c:f>
              <c:numCache>
                <c:formatCode>General</c:formatCode>
                <c:ptCount val="6"/>
                <c:pt idx="0">
                  <c:v>9</c:v>
                </c:pt>
                <c:pt idx="1">
                  <c:v>4</c:v>
                </c:pt>
                <c:pt idx="2">
                  <c:v>3</c:v>
                </c:pt>
                <c:pt idx="3">
                  <c:v>1</c:v>
                </c:pt>
                <c:pt idx="4">
                  <c:v>1</c:v>
                </c:pt>
                <c:pt idx="5">
                  <c:v>2</c:v>
                </c:pt>
              </c:numCache>
            </c:numRef>
          </c:val>
          <c:extLst>
            <c:ext xmlns:c16="http://schemas.microsoft.com/office/drawing/2014/chart" uri="{C3380CC4-5D6E-409C-BE32-E72D297353CC}">
              <c16:uniqueId val="{00000000-D1D1-4BF5-8F0B-85014869B4BC}"/>
            </c:ext>
          </c:extLst>
        </c:ser>
        <c:dLbls>
          <c:showLegendKey val="0"/>
          <c:showVal val="0"/>
          <c:showCatName val="0"/>
          <c:showSerName val="0"/>
          <c:showPercent val="0"/>
          <c:showBubbleSize val="0"/>
        </c:dLbls>
        <c:gapWidth val="219"/>
        <c:overlap val="-27"/>
        <c:axId val="355049152"/>
        <c:axId val="355033792"/>
      </c:barChart>
      <c:catAx>
        <c:axId val="355049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033792"/>
        <c:crosses val="autoZero"/>
        <c:auto val="1"/>
        <c:lblAlgn val="ctr"/>
        <c:lblOffset val="100"/>
        <c:noMultiLvlLbl val="0"/>
      </c:catAx>
      <c:valAx>
        <c:axId val="355033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049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3_0.xml><?xml version="1.0" encoding="utf-8"?>
<p188:cmLst xmlns:a="http://schemas.openxmlformats.org/drawingml/2006/main" xmlns:r="http://schemas.openxmlformats.org/officeDocument/2006/relationships" xmlns:p188="http://schemas.microsoft.com/office/powerpoint/2018/8/main">
  <p188:cm id="{D8288ECB-1E6D-8447-9D00-7D6151CDFE3D}" authorId="{3822C4A1-9BBB-A952-0ECE-22BE27E59C6A}" created="2023-07-03T23:55:00.953">
    <ac:txMkLst xmlns:ac="http://schemas.microsoft.com/office/drawing/2013/main/command">
      <pc:docMk xmlns:pc="http://schemas.microsoft.com/office/powerpoint/2013/main/command"/>
      <pc:sldMk xmlns:pc="http://schemas.microsoft.com/office/powerpoint/2013/main/command" cId="0" sldId="259"/>
      <ac:spMk id="74" creationId="{00000000-0000-0000-0000-000000000000}"/>
      <ac:txMk cp="83" len="42">
        <ac:context len="126" hash="3656825096"/>
      </ac:txMk>
    </ac:txMkLst>
    <p188:pos x="3320299" y="1297659"/>
    <p188:txBody>
      <a:bodyPr/>
      <a:lstStyle/>
      <a:p>
        <a:r>
          <a:rPr lang="en-US"/>
          <a:t>Highlight this as this is the key information</a:t>
        </a:r>
      </a:p>
    </p188:txBody>
  </p188:cm>
  <p188:cm id="{DD2748AA-79A0-FA45-965D-8C4B9474A54D}" authorId="{3822C4A1-9BBB-A952-0ECE-22BE27E59C6A}" created="2023-07-03T23:55:27.853">
    <ac:txMkLst xmlns:ac="http://schemas.microsoft.com/office/drawing/2013/main/command">
      <pc:docMk xmlns:pc="http://schemas.microsoft.com/office/powerpoint/2013/main/command"/>
      <pc:sldMk xmlns:pc="http://schemas.microsoft.com/office/powerpoint/2013/main/command" cId="0" sldId="259"/>
      <ac:spMk id="76" creationId="{00000000-0000-0000-0000-000000000000}"/>
      <ac:txMk cp="291" len="6">
        <ac:context len="415" hash="1608160841"/>
      </ac:txMk>
    </ac:txMkLst>
    <p188:pos x="1034299" y="2113013"/>
    <p188:txBody>
      <a:bodyPr/>
      <a:lstStyle/>
      <a:p>
        <a:r>
          <a:rPr lang="en-US"/>
          <a:t>Do a thorough spell check thorughout the deck</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9E87993A-654B-B640-979A-98E0A230D444}" authorId="{3822C4A1-9BBB-A952-0ECE-22BE27E59C6A}" created="2023-07-03T23:56:28.338">
    <ac:deMkLst xmlns:ac="http://schemas.microsoft.com/office/drawing/2013/main/command">
      <pc:docMk xmlns:pc="http://schemas.microsoft.com/office/powerpoint/2013/main/command"/>
      <pc:sldMk xmlns:pc="http://schemas.microsoft.com/office/powerpoint/2013/main/command" cId="0" sldId="260"/>
      <ac:picMk id="82" creationId="{00000000-0000-0000-0000-000000000000}"/>
    </ac:deMkLst>
    <p188:txBody>
      <a:bodyPr/>
      <a:lstStyle/>
      <a:p>
        <a:r>
          <a:rPr lang="en-US"/>
          <a:t>Increase the size of the labels. The current size is quite difficult to read quickly from the slide</a:t>
        </a:r>
      </a:p>
    </p188:txBody>
  </p188:cm>
  <p188:cm id="{0F36FEE1-DF50-1441-A6E6-51874806917B}" authorId="{3822C4A1-9BBB-A952-0ECE-22BE27E59C6A}" created="2023-07-03T23:57:19.455">
    <pc:sldMkLst xmlns:pc="http://schemas.microsoft.com/office/powerpoint/2013/main/command">
      <pc:docMk/>
      <pc:sldMk cId="0" sldId="260"/>
    </pc:sldMkLst>
    <p188:txBody>
      <a:bodyPr/>
      <a:lstStyle/>
      <a:p>
        <a:r>
          <a:rPr lang="en-US"/>
          <a:t>Add sources i.e. the references from where you got this data in the footnotes of each slide where you have used any kind of information/data</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5C6BCC79-E454-024B-B136-828F237C8E55}" authorId="{3822C4A1-9BBB-A952-0ECE-22BE27E59C6A}" created="2023-07-03T23:58:38.907">
    <pc:sldMkLst xmlns:pc="http://schemas.microsoft.com/office/powerpoint/2013/main/command">
      <pc:docMk/>
      <pc:sldMk cId="0" sldId="261"/>
    </pc:sldMkLst>
    <p188:txBody>
      <a:bodyPr/>
      <a:lstStyle/>
      <a:p>
        <a:r>
          <a:rPr lang="en-US"/>
          <a:t>Again, add some good icons to emphasize your points. You can refer to the two decks that I sent on the group to refer to what I mean by icons. Search online on how you can download more icons catered to your needs and add them in the deck</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6F34FCCE-B69A-AC4E-B144-3DD659A11A29}" authorId="{3822C4A1-9BBB-A952-0ECE-22BE27E59C6A}" created="2023-07-03T23:59:40.455">
    <ac:deMkLst xmlns:ac="http://schemas.microsoft.com/office/drawing/2013/main/command">
      <pc:docMk xmlns:pc="http://schemas.microsoft.com/office/powerpoint/2013/main/command"/>
      <pc:sldMk xmlns:pc="http://schemas.microsoft.com/office/powerpoint/2013/main/command" cId="0" sldId="262"/>
      <ac:picMk id="99" creationId="{00000000-0000-0000-0000-000000000000}"/>
    </ac:deMkLst>
    <p188:txBody>
      <a:bodyPr/>
      <a:lstStyle/>
      <a:p>
        <a:r>
          <a:rPr lang="en-US"/>
          <a:t>Increase the font size of the legend</a:t>
        </a:r>
      </a:p>
    </p188:txBody>
  </p188:cm>
</p188:cmLst>
</file>

<file path=ppt/comments/modernComment_10F_D04FF34F.xml><?xml version="1.0" encoding="utf-8"?>
<p188:cmLst xmlns:a="http://schemas.openxmlformats.org/drawingml/2006/main" xmlns:r="http://schemas.openxmlformats.org/officeDocument/2006/relationships" xmlns:p188="http://schemas.microsoft.com/office/powerpoint/2018/8/main">
  <p188:cm id="{8FBE1B8F-A1AB-8041-912E-40013BE6CBFD}" authorId="{3822C4A1-9BBB-A952-0ECE-22BE27E59C6A}" created="2023-07-04T00:03:56.740">
    <pc:sldMkLst xmlns:pc="http://schemas.microsoft.com/office/powerpoint/2013/main/command">
      <pc:docMk/>
      <pc:sldMk cId="3494900559" sldId="271"/>
    </pc:sldMkLst>
    <p188:txBody>
      <a:bodyPr/>
      <a:lstStyle/>
      <a:p>
        <a:r>
          <a:rPr lang="en-US"/>
          <a:t>Changing the heading. Make it sound more like a story.</a:t>
        </a:r>
      </a:p>
    </p188:txBody>
  </p188:cm>
</p188:cmLst>
</file>

<file path=ppt/comments/modernComment_11C_32EAC986.xml><?xml version="1.0" encoding="utf-8"?>
<p188:cmLst xmlns:a="http://schemas.openxmlformats.org/drawingml/2006/main" xmlns:r="http://schemas.openxmlformats.org/officeDocument/2006/relationships" xmlns:p188="http://schemas.microsoft.com/office/powerpoint/2018/8/main">
  <p188:cm id="{7CCC8D97-9A98-E840-A37D-5720CCC2D11A}" authorId="{3822C4A1-9BBB-A952-0ECE-22BE27E59C6A}" created="2023-07-03T23:54:04.334">
    <pc:sldMkLst xmlns:pc="http://schemas.microsoft.com/office/powerpoint/2013/main/command">
      <pc:docMk/>
      <pc:sldMk cId="854247814" sldId="284"/>
    </pc:sldMkLst>
    <p188:txBody>
      <a:bodyPr/>
      <a:lstStyle/>
      <a:p>
        <a:r>
          <a:rPr lang="en-US"/>
          <a:t>If you can add icons to the slides to emphasize your points that would look good. These dot points have important information but hard for the reader to quickly pick them up.
</a:t>
        </a:r>
      </a:p>
    </p188:txBody>
  </p188:cm>
</p188:cmLst>
</file>

<file path=ppt/comments/modernComment_11F_6ABC05AD.xml><?xml version="1.0" encoding="utf-8"?>
<p188:cmLst xmlns:a="http://schemas.openxmlformats.org/drawingml/2006/main" xmlns:r="http://schemas.openxmlformats.org/officeDocument/2006/relationships" xmlns:p188="http://schemas.microsoft.com/office/powerpoint/2018/8/main">
  <p188:cm id="{591A6862-06A8-3843-A233-2543CC15625D}" authorId="{3822C4A1-9BBB-A952-0ECE-22BE27E59C6A}" created="2023-07-04T00:03:09.348">
    <ac:deMkLst xmlns:ac="http://schemas.microsoft.com/office/drawing/2013/main/command">
      <pc:docMk xmlns:pc="http://schemas.microsoft.com/office/powerpoint/2013/main/command"/>
      <pc:sldMk xmlns:pc="http://schemas.microsoft.com/office/powerpoint/2013/main/command" cId="1790707117" sldId="287"/>
      <ac:graphicFrameMk id="5" creationId="{A17D725E-353A-5D9E-5816-C8F2D247AEE0}"/>
    </ac:deMkLst>
    <p188:txBody>
      <a:bodyPr/>
      <a:lstStyle/>
      <a:p>
        <a:r>
          <a:rPr lang="en-US"/>
          <a:t>What does the y-axis mean? Specifiy that</a:t>
        </a:r>
      </a:p>
    </p188:txBody>
  </p188:cm>
</p188:cmLst>
</file>

<file path=ppt/comments/modernComment_120_88BED981.xml><?xml version="1.0" encoding="utf-8"?>
<p188:cmLst xmlns:a="http://schemas.openxmlformats.org/drawingml/2006/main" xmlns:r="http://schemas.openxmlformats.org/officeDocument/2006/relationships" xmlns:p188="http://schemas.microsoft.com/office/powerpoint/2018/8/main">
  <p188:cm id="{A8328C60-A0A3-884E-8F51-EF02E1BBAD44}" authorId="{3822C4A1-9BBB-A952-0ECE-22BE27E59C6A}" created="2023-07-04T00:02:44.925">
    <ac:deMkLst xmlns:ac="http://schemas.microsoft.com/office/drawing/2013/main/command">
      <pc:docMk xmlns:pc="http://schemas.microsoft.com/office/powerpoint/2013/main/command"/>
      <pc:sldMk xmlns:pc="http://schemas.microsoft.com/office/powerpoint/2013/main/command" cId="2294208897" sldId="288"/>
      <ac:picMk id="6" creationId="{F277EBA6-7887-5E9C-2665-F67C997043C1}"/>
    </ac:deMkLst>
    <p188:txBody>
      <a:bodyPr/>
      <a:lstStyle/>
      <a:p>
        <a:r>
          <a:rPr lang="en-US"/>
          <a:t>Fix the formatting of the photo as it is overflowing from the slide</a:t>
        </a:r>
      </a:p>
    </p188:txBody>
  </p188:cm>
</p188:cmLst>
</file>

<file path=ppt/comments/modernComment_121_9FDDD916.xml><?xml version="1.0" encoding="utf-8"?>
<p188:cmLst xmlns:a="http://schemas.openxmlformats.org/drawingml/2006/main" xmlns:r="http://schemas.openxmlformats.org/officeDocument/2006/relationships" xmlns:p188="http://schemas.microsoft.com/office/powerpoint/2018/8/main">
  <p188:cm id="{171295A2-1394-5C46-BEC0-0CE609538735}" authorId="{3822C4A1-9BBB-A952-0ECE-22BE27E59C6A}" created="2023-07-04T00:01:58.658">
    <ac:deMkLst xmlns:ac="http://schemas.microsoft.com/office/drawing/2013/main/command">
      <pc:docMk xmlns:pc="http://schemas.microsoft.com/office/powerpoint/2013/main/command"/>
      <pc:sldMk xmlns:pc="http://schemas.microsoft.com/office/powerpoint/2013/main/command" cId="2682116374" sldId="289"/>
      <ac:graphicFrameMk id="4" creationId="{824FD162-E803-6FE4-C4AC-3FB089010A2B}"/>
    </ac:deMkLst>
    <p188:txBody>
      <a:bodyPr/>
      <a:lstStyle/>
      <a:p>
        <a:r>
          <a:rPr lang="en-US"/>
          <a:t>Change the formatting. Currently the axes look very crowded. What can be done is only show relevant dates and increase the range of the y axis to avoid overcrowding. Have a bit of search online as to how to format the axes properly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a83b4f94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a83b4f94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97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0a83b4f79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0a83b4f79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0a83b4f7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0a83b4f7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0a83b4f7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0a83b4f7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0a83b4f79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0a83b4f79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0a83b4f79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0a83b4f79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a83b4f94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a83b4f94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D988B3F8-4427-583D-3AF6-EE96ADA7F35C}"/>
              </a:ext>
            </a:extLst>
          </p:cNvPr>
          <p:cNvSpPr/>
          <p:nvPr userDrawn="1"/>
        </p:nvSpPr>
        <p:spPr>
          <a:xfrm>
            <a:off x="0" y="1216326"/>
            <a:ext cx="9144000" cy="158085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4" name="Rectangle 3">
            <a:extLst>
              <a:ext uri="{FF2B5EF4-FFF2-40B4-BE49-F238E27FC236}">
                <a16:creationId xmlns:a16="http://schemas.microsoft.com/office/drawing/2014/main" id="{CD5C6220-69B8-4002-E670-46A5EBEDF47F}"/>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21;p5"/>
          <p:cNvSpPr txBox="1">
            <a:spLocks noGrp="1"/>
          </p:cNvSpPr>
          <p:nvPr>
            <p:ph type="title"/>
          </p:nvPr>
        </p:nvSpPr>
        <p:spPr>
          <a:xfrm>
            <a:off x="2053086" y="445025"/>
            <a:ext cx="6779214"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5" name="Rectangle 4">
            <a:extLst>
              <a:ext uri="{FF2B5EF4-FFF2-40B4-BE49-F238E27FC236}">
                <a16:creationId xmlns:a16="http://schemas.microsoft.com/office/drawing/2014/main" id="{7276506A-B009-2DBC-9ED5-2E646CBBE8FB}"/>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3" name="Rectangle 2">
            <a:extLst>
              <a:ext uri="{FF2B5EF4-FFF2-40B4-BE49-F238E27FC236}">
                <a16:creationId xmlns:a16="http://schemas.microsoft.com/office/drawing/2014/main" id="{4EB22901-F968-7244-9426-450FE874BF64}"/>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26;p6"/>
          <p:cNvSpPr txBox="1">
            <a:spLocks noGrp="1"/>
          </p:cNvSpPr>
          <p:nvPr>
            <p:ph type="title"/>
          </p:nvPr>
        </p:nvSpPr>
        <p:spPr>
          <a:xfrm>
            <a:off x="2053086" y="445025"/>
            <a:ext cx="6779214"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2" name="Rectangle 1">
            <a:extLst>
              <a:ext uri="{FF2B5EF4-FFF2-40B4-BE49-F238E27FC236}">
                <a16:creationId xmlns:a16="http://schemas.microsoft.com/office/drawing/2014/main" id="{04DA5ECB-F70C-281F-CF33-51834B193DE9}"/>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4" name="Rectangle 3">
            <a:extLst>
              <a:ext uri="{FF2B5EF4-FFF2-40B4-BE49-F238E27FC236}">
                <a16:creationId xmlns:a16="http://schemas.microsoft.com/office/drawing/2014/main" id="{93A57A2C-2AE6-10ED-9726-D09FEB745582}"/>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6091E5-9B20-ECD0-D519-B978A5A83797}"/>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5" name="Rectangle 4">
            <a:extLst>
              <a:ext uri="{FF2B5EF4-FFF2-40B4-BE49-F238E27FC236}">
                <a16:creationId xmlns:a16="http://schemas.microsoft.com/office/drawing/2014/main" id="{BAA663DF-CB97-D35C-D6E0-372D6E52FAF8}"/>
              </a:ext>
            </a:extLst>
          </p:cNvPr>
          <p:cNvSpPr/>
          <p:nvPr userDrawn="1"/>
        </p:nvSpPr>
        <p:spPr>
          <a:xfrm>
            <a:off x="0" y="1488775"/>
            <a:ext cx="9144000" cy="158085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lang="en-AU"/>
              <a:t>Part</a:t>
            </a:r>
            <a:r>
              <a:rPr lang="zh-CN" altLang="en-US"/>
              <a:t> ？</a:t>
            </a:r>
            <a:endParaRP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l">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2" name="Rectangle 1">
            <a:extLst>
              <a:ext uri="{FF2B5EF4-FFF2-40B4-BE49-F238E27FC236}">
                <a16:creationId xmlns:a16="http://schemas.microsoft.com/office/drawing/2014/main" id="{04CC0DBD-5C74-CFC9-614C-4F16775DC2FA}"/>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274E2E-1226-B896-1FF4-06105C6ACA6B}"/>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2" name="Rectangle 1">
            <a:extLst>
              <a:ext uri="{FF2B5EF4-FFF2-40B4-BE49-F238E27FC236}">
                <a16:creationId xmlns:a16="http://schemas.microsoft.com/office/drawing/2014/main" id="{8C0C73D8-BC5E-4851-17FA-9113A372A476}"/>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p:nvPr>
        </p:nvSpPr>
        <p:spPr>
          <a:xfrm>
            <a:off x="2053086" y="445025"/>
            <a:ext cx="6779213"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3" name="Rectangle 2">
            <a:extLst>
              <a:ext uri="{FF2B5EF4-FFF2-40B4-BE49-F238E27FC236}">
                <a16:creationId xmlns:a16="http://schemas.microsoft.com/office/drawing/2014/main" id="{15BD003E-50D2-E99C-CE9A-E76EA4141FE5}"/>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4" name="Rectangle 3">
            <a:extLst>
              <a:ext uri="{FF2B5EF4-FFF2-40B4-BE49-F238E27FC236}">
                <a16:creationId xmlns:a16="http://schemas.microsoft.com/office/drawing/2014/main" id="{CD5C6220-69B8-4002-E670-46A5EBEDF47F}"/>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21;p5"/>
          <p:cNvSpPr txBox="1">
            <a:spLocks noGrp="1"/>
          </p:cNvSpPr>
          <p:nvPr>
            <p:ph type="title"/>
          </p:nvPr>
        </p:nvSpPr>
        <p:spPr>
          <a:xfrm>
            <a:off x="2053086" y="445025"/>
            <a:ext cx="6779214"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5" name="Rectangle 4">
            <a:extLst>
              <a:ext uri="{FF2B5EF4-FFF2-40B4-BE49-F238E27FC236}">
                <a16:creationId xmlns:a16="http://schemas.microsoft.com/office/drawing/2014/main" id="{7276506A-B009-2DBC-9ED5-2E646CBBE8FB}"/>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3" name="Rectangle 2">
            <a:extLst>
              <a:ext uri="{FF2B5EF4-FFF2-40B4-BE49-F238E27FC236}">
                <a16:creationId xmlns:a16="http://schemas.microsoft.com/office/drawing/2014/main" id="{4EB22901-F968-7244-9426-450FE874BF64}"/>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26;p6"/>
          <p:cNvSpPr txBox="1">
            <a:spLocks noGrp="1"/>
          </p:cNvSpPr>
          <p:nvPr>
            <p:ph type="title"/>
          </p:nvPr>
        </p:nvSpPr>
        <p:spPr>
          <a:xfrm>
            <a:off x="2053086" y="445025"/>
            <a:ext cx="6779214"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2" name="Rectangle 1">
            <a:extLst>
              <a:ext uri="{FF2B5EF4-FFF2-40B4-BE49-F238E27FC236}">
                <a16:creationId xmlns:a16="http://schemas.microsoft.com/office/drawing/2014/main" id="{04DA5ECB-F70C-281F-CF33-51834B193DE9}"/>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4" name="Rectangle 3">
            <a:extLst>
              <a:ext uri="{FF2B5EF4-FFF2-40B4-BE49-F238E27FC236}">
                <a16:creationId xmlns:a16="http://schemas.microsoft.com/office/drawing/2014/main" id="{93A57A2C-2AE6-10ED-9726-D09FEB745582}"/>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6091E5-9B20-ECD0-D519-B978A5A83797}"/>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5" name="Rectangle 4">
            <a:extLst>
              <a:ext uri="{FF2B5EF4-FFF2-40B4-BE49-F238E27FC236}">
                <a16:creationId xmlns:a16="http://schemas.microsoft.com/office/drawing/2014/main" id="{BAA663DF-CB97-D35C-D6E0-372D6E52FAF8}"/>
              </a:ext>
            </a:extLst>
          </p:cNvPr>
          <p:cNvSpPr/>
          <p:nvPr userDrawn="1"/>
        </p:nvSpPr>
        <p:spPr>
          <a:xfrm>
            <a:off x="0" y="1488775"/>
            <a:ext cx="9144000" cy="158085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4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lang="en-AU"/>
              <a:t>Part</a:t>
            </a:r>
            <a:r>
              <a:rPr lang="zh-CN" altLang="en-US"/>
              <a:t> ？</a:t>
            </a:r>
            <a:endParaRP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l">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2" name="Rectangle 1">
            <a:extLst>
              <a:ext uri="{FF2B5EF4-FFF2-40B4-BE49-F238E27FC236}">
                <a16:creationId xmlns:a16="http://schemas.microsoft.com/office/drawing/2014/main" id="{04CC0DBD-5C74-CFC9-614C-4F16775DC2FA}"/>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274E2E-1226-B896-1FF4-06105C6ACA6B}"/>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D988B3F8-4427-583D-3AF6-EE96ADA7F35C}"/>
              </a:ext>
            </a:extLst>
          </p:cNvPr>
          <p:cNvSpPr/>
          <p:nvPr userDrawn="1"/>
        </p:nvSpPr>
        <p:spPr>
          <a:xfrm>
            <a:off x="0" y="1216326"/>
            <a:ext cx="9144000" cy="158085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2" name="Rectangle 1">
            <a:extLst>
              <a:ext uri="{FF2B5EF4-FFF2-40B4-BE49-F238E27FC236}">
                <a16:creationId xmlns:a16="http://schemas.microsoft.com/office/drawing/2014/main" id="{8C0C73D8-BC5E-4851-17FA-9113A372A476}"/>
              </a:ext>
            </a:extLst>
          </p:cNvPr>
          <p:cNvSpPr/>
          <p:nvPr userDrawn="1"/>
        </p:nvSpPr>
        <p:spPr>
          <a:xfrm>
            <a:off x="2053086" y="445025"/>
            <a:ext cx="7090914"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7;p4"/>
          <p:cNvSpPr txBox="1">
            <a:spLocks noGrp="1"/>
          </p:cNvSpPr>
          <p:nvPr>
            <p:ph type="title"/>
          </p:nvPr>
        </p:nvSpPr>
        <p:spPr>
          <a:xfrm>
            <a:off x="2053086" y="445025"/>
            <a:ext cx="6779213"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zh-CN"/>
              <a:t>‹#›</a:t>
            </a:fld>
            <a:endParaRPr/>
          </a:p>
        </p:txBody>
      </p:sp>
      <p:sp>
        <p:nvSpPr>
          <p:cNvPr id="3" name="Rectangle 2">
            <a:extLst>
              <a:ext uri="{FF2B5EF4-FFF2-40B4-BE49-F238E27FC236}">
                <a16:creationId xmlns:a16="http://schemas.microsoft.com/office/drawing/2014/main" id="{15BD003E-50D2-E99C-CE9A-E76EA4141FE5}"/>
              </a:ext>
            </a:extLst>
          </p:cNvPr>
          <p:cNvSpPr/>
          <p:nvPr userDrawn="1"/>
        </p:nvSpPr>
        <p:spPr>
          <a:xfrm>
            <a:off x="0" y="445026"/>
            <a:ext cx="77638" cy="572700"/>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0" y="445025"/>
            <a:ext cx="6546299"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337093"/>
            <a:ext cx="8520600" cy="3231781"/>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zh-CN"/>
              <a:t>‹#›</a:t>
            </a:fld>
            <a:endParaRPr/>
          </a:p>
        </p:txBody>
      </p:sp>
      <p:pic>
        <p:nvPicPr>
          <p:cNvPr id="2" name="Google Shape;105;p20">
            <a:extLst>
              <a:ext uri="{FF2B5EF4-FFF2-40B4-BE49-F238E27FC236}">
                <a16:creationId xmlns:a16="http://schemas.microsoft.com/office/drawing/2014/main" id="{230F98E6-8574-65E8-BF28-08AF941C030E}"/>
              </a:ext>
            </a:extLst>
          </p:cNvPr>
          <p:cNvPicPr preferRelativeResize="0"/>
          <p:nvPr userDrawn="1"/>
        </p:nvPicPr>
        <p:blipFill>
          <a:blip r:embed="rId9">
            <a:alphaModFix/>
          </a:blip>
          <a:stretch>
            <a:fillRect/>
          </a:stretch>
        </p:blipFill>
        <p:spPr>
          <a:xfrm>
            <a:off x="0" y="0"/>
            <a:ext cx="2145825" cy="1171900"/>
          </a:xfrm>
          <a:prstGeom prst="rect">
            <a:avLst/>
          </a:prstGeom>
          <a:noFill/>
          <a:ln>
            <a:noFill/>
          </a:ln>
        </p:spPr>
      </p:pic>
      <p:sp>
        <p:nvSpPr>
          <p:cNvPr id="10" name="Rectangle 9">
            <a:extLst>
              <a:ext uri="{FF2B5EF4-FFF2-40B4-BE49-F238E27FC236}">
                <a16:creationId xmlns:a16="http://schemas.microsoft.com/office/drawing/2014/main" id="{81C84ED5-1409-90A6-2085-D478C9D0B80D}"/>
              </a:ext>
            </a:extLst>
          </p:cNvPr>
          <p:cNvSpPr/>
          <p:nvPr userDrawn="1"/>
        </p:nvSpPr>
        <p:spPr>
          <a:xfrm>
            <a:off x="0" y="5018985"/>
            <a:ext cx="9144000" cy="132175"/>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57" r:id="rId6"/>
    <p:sldLayoutId id="2147483658" r:id="rId7"/>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0" y="445025"/>
            <a:ext cx="6546299"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337093"/>
            <a:ext cx="8520600" cy="3231781"/>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zh-CN"/>
              <a:t>‹#›</a:t>
            </a:fld>
            <a:endParaRPr/>
          </a:p>
        </p:txBody>
      </p:sp>
      <p:pic>
        <p:nvPicPr>
          <p:cNvPr id="2" name="Google Shape;105;p20">
            <a:extLst>
              <a:ext uri="{FF2B5EF4-FFF2-40B4-BE49-F238E27FC236}">
                <a16:creationId xmlns:a16="http://schemas.microsoft.com/office/drawing/2014/main" id="{230F98E6-8574-65E8-BF28-08AF941C030E}"/>
              </a:ext>
            </a:extLst>
          </p:cNvPr>
          <p:cNvPicPr preferRelativeResize="0"/>
          <p:nvPr userDrawn="1"/>
        </p:nvPicPr>
        <p:blipFill>
          <a:blip r:embed="rId9">
            <a:alphaModFix/>
          </a:blip>
          <a:stretch>
            <a:fillRect/>
          </a:stretch>
        </p:blipFill>
        <p:spPr>
          <a:xfrm>
            <a:off x="0" y="0"/>
            <a:ext cx="2145825" cy="1171900"/>
          </a:xfrm>
          <a:prstGeom prst="rect">
            <a:avLst/>
          </a:prstGeom>
          <a:noFill/>
          <a:ln>
            <a:noFill/>
          </a:ln>
        </p:spPr>
      </p:pic>
      <p:sp>
        <p:nvSpPr>
          <p:cNvPr id="10" name="Rectangle 9">
            <a:extLst>
              <a:ext uri="{FF2B5EF4-FFF2-40B4-BE49-F238E27FC236}">
                <a16:creationId xmlns:a16="http://schemas.microsoft.com/office/drawing/2014/main" id="{81C84ED5-1409-90A6-2085-D478C9D0B80D}"/>
              </a:ext>
            </a:extLst>
          </p:cNvPr>
          <p:cNvSpPr/>
          <p:nvPr userDrawn="1"/>
        </p:nvSpPr>
        <p:spPr>
          <a:xfrm>
            <a:off x="0" y="5018985"/>
            <a:ext cx="9144000" cy="132175"/>
          </a:xfrm>
          <a:prstGeom prst="rect">
            <a:avLst/>
          </a:prstGeom>
          <a:solidFill>
            <a:srgbClr val="FD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F_D04FF34F.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121_9FDDD9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20_88BED98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11F_6ABC05AD.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microsoft.com/office/2018/10/relationships/comments" Target="../comments/modernComment_11C_32EAC9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98FF-64A8-6CF5-49A4-BB4DF32C961D}"/>
              </a:ext>
            </a:extLst>
          </p:cNvPr>
          <p:cNvSpPr>
            <a:spLocks noGrp="1"/>
          </p:cNvSpPr>
          <p:nvPr>
            <p:ph type="ctrTitle"/>
          </p:nvPr>
        </p:nvSpPr>
        <p:spPr/>
        <p:txBody>
          <a:bodyPr/>
          <a:lstStyle/>
          <a:p>
            <a:r>
              <a:rPr lang="en-US"/>
              <a:t>Final Report</a:t>
            </a:r>
          </a:p>
        </p:txBody>
      </p:sp>
      <p:sp>
        <p:nvSpPr>
          <p:cNvPr id="3" name="Subtitle 2">
            <a:extLst>
              <a:ext uri="{FF2B5EF4-FFF2-40B4-BE49-F238E27FC236}">
                <a16:creationId xmlns:a16="http://schemas.microsoft.com/office/drawing/2014/main" id="{DD44AD74-E871-7285-D97B-53AB6869DEE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4900559"/>
      </p:ext>
    </p:extLst>
  </p:cSld>
  <p:clrMapOvr>
    <a:masterClrMapping/>
  </p:clrMapOvr>
  <p:transition spd="slow">
    <p:push dir="u"/>
  </p:transition>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3" name="Text Placeholder 2">
            <a:extLst>
              <a:ext uri="{FF2B5EF4-FFF2-40B4-BE49-F238E27FC236}">
                <a16:creationId xmlns:a16="http://schemas.microsoft.com/office/drawing/2014/main" id="{DCB397A8-FD87-FD13-ADBF-5610302BE7DD}"/>
              </a:ext>
            </a:extLst>
          </p:cNvPr>
          <p:cNvSpPr>
            <a:spLocks noGrp="1"/>
          </p:cNvSpPr>
          <p:nvPr>
            <p:ph type="body" idx="1"/>
          </p:nvPr>
        </p:nvSpPr>
        <p:spPr/>
        <p:txBody>
          <a:bodyPr>
            <a:normAutofit fontScale="85000" lnSpcReduction="10000"/>
          </a:bodyPr>
          <a:lstStyle/>
          <a:p>
            <a:pPr marL="482600" lvl="0" algn="l" rtl="0">
              <a:spcBef>
                <a:spcPts val="0"/>
              </a:spcBef>
              <a:spcAft>
                <a:spcPts val="0"/>
              </a:spcAft>
              <a:buSzPts val="1400"/>
              <a:buAutoNum type="arabicPeriod"/>
            </a:pPr>
            <a:r>
              <a:rPr lang="en-AU" altLang="zh-CN">
                <a:latin typeface="Times New Roman"/>
                <a:ea typeface="Times New Roman"/>
                <a:cs typeface="Times New Roman"/>
                <a:sym typeface="Times New Roman"/>
              </a:rPr>
              <a:t>Despite distinguishing between customers and coaches in our research, we </a:t>
            </a:r>
            <a:r>
              <a:rPr lang="en-AU" altLang="zh-CN" b="1">
                <a:latin typeface="Times New Roman"/>
                <a:ea typeface="Times New Roman"/>
                <a:cs typeface="Times New Roman"/>
                <a:sym typeface="Times New Roman"/>
              </a:rPr>
              <a:t>do not view them as entirely independent entities</a:t>
            </a:r>
            <a:r>
              <a:rPr lang="en-AU" altLang="zh-CN">
                <a:latin typeface="Times New Roman"/>
                <a:ea typeface="Times New Roman"/>
                <a:cs typeface="Times New Roman"/>
                <a:sym typeface="Times New Roman"/>
              </a:rPr>
              <a:t>. They </a:t>
            </a:r>
            <a:r>
              <a:rPr lang="en-AU" altLang="zh-CN" b="1">
                <a:latin typeface="Times New Roman"/>
                <a:ea typeface="Times New Roman"/>
                <a:cs typeface="Times New Roman"/>
                <a:sym typeface="Times New Roman"/>
              </a:rPr>
              <a:t>all belong to our target audience</a:t>
            </a:r>
            <a:r>
              <a:rPr lang="en-AU" altLang="zh-CN">
                <a:latin typeface="Times New Roman"/>
                <a:ea typeface="Times New Roman"/>
                <a:cs typeface="Times New Roman"/>
                <a:sym typeface="Times New Roman"/>
              </a:rPr>
              <a:t> based on our interactions with </a:t>
            </a:r>
            <a:r>
              <a:rPr lang="en-AU" altLang="zh-CN" err="1">
                <a:latin typeface="Times New Roman"/>
                <a:ea typeface="Times New Roman"/>
                <a:cs typeface="Times New Roman"/>
                <a:sym typeface="Times New Roman"/>
              </a:rPr>
              <a:t>Coachjable</a:t>
            </a:r>
            <a:r>
              <a:rPr lang="en-AU" altLang="zh-CN">
                <a:latin typeface="Times New Roman"/>
                <a:ea typeface="Times New Roman"/>
                <a:cs typeface="Times New Roman"/>
                <a:sym typeface="Times New Roman"/>
              </a:rPr>
              <a:t>.</a:t>
            </a:r>
            <a:endParaRPr lang="en-AU">
              <a:latin typeface="Times New Roman"/>
              <a:ea typeface="Times New Roman"/>
              <a:cs typeface="Times New Roman"/>
            </a:endParaRPr>
          </a:p>
          <a:p>
            <a:pPr marL="800100" lvl="0" algn="l" rtl="0">
              <a:spcBef>
                <a:spcPts val="0"/>
              </a:spcBef>
              <a:spcAft>
                <a:spcPts val="0"/>
              </a:spcAft>
              <a:buAutoNum type="arabicPeriod"/>
            </a:pPr>
            <a:endParaRPr lang="en-AU">
              <a:latin typeface="Times New Roman"/>
              <a:ea typeface="Times New Roman"/>
              <a:cs typeface="Times New Roman"/>
            </a:endParaRPr>
          </a:p>
          <a:p>
            <a:pPr marL="482600" lvl="0" algn="l" rtl="0">
              <a:spcBef>
                <a:spcPts val="0"/>
              </a:spcBef>
              <a:spcAft>
                <a:spcPts val="0"/>
              </a:spcAft>
              <a:buSzPts val="1400"/>
              <a:buAutoNum type="arabicPeriod"/>
            </a:pPr>
            <a:r>
              <a:rPr lang="en-AU" altLang="zh-CN">
                <a:latin typeface="Times New Roman"/>
                <a:ea typeface="Times New Roman"/>
                <a:cs typeface="Times New Roman"/>
                <a:sym typeface="Times New Roman"/>
              </a:rPr>
              <a:t>The differentiation exists to aid accurate profiling. In reality, these groups significantly overlap, as managers, </a:t>
            </a:r>
            <a:r>
              <a:rPr lang="en-AU" altLang="zh-CN" b="1">
                <a:latin typeface="Times New Roman"/>
                <a:ea typeface="Times New Roman"/>
                <a:cs typeface="Times New Roman"/>
                <a:sym typeface="Times New Roman"/>
              </a:rPr>
              <a:t>who are typically viewed as customers, could also be potential coaches</a:t>
            </a:r>
            <a:r>
              <a:rPr lang="en-AU" altLang="zh-CN">
                <a:latin typeface="Times New Roman"/>
                <a:ea typeface="Times New Roman"/>
                <a:cs typeface="Times New Roman"/>
                <a:sym typeface="Times New Roman"/>
              </a:rPr>
              <a:t>.</a:t>
            </a:r>
            <a:endParaRPr lang="en-AU">
              <a:latin typeface="Times New Roman"/>
              <a:ea typeface="Times New Roman"/>
              <a:cs typeface="Times New Roman"/>
            </a:endParaRPr>
          </a:p>
          <a:p>
            <a:pPr marL="800100" lvl="0" algn="l" rtl="0">
              <a:spcBef>
                <a:spcPts val="0"/>
              </a:spcBef>
              <a:spcAft>
                <a:spcPts val="0"/>
              </a:spcAft>
              <a:buAutoNum type="arabicPeriod"/>
            </a:pPr>
            <a:endParaRPr lang="en-AU">
              <a:latin typeface="Times New Roman"/>
              <a:ea typeface="Times New Roman"/>
              <a:cs typeface="Times New Roman"/>
            </a:endParaRPr>
          </a:p>
          <a:p>
            <a:pPr marL="482600" lvl="0" algn="l" rtl="0">
              <a:spcBef>
                <a:spcPts val="0"/>
              </a:spcBef>
              <a:spcAft>
                <a:spcPts val="0"/>
              </a:spcAft>
              <a:buSzPts val="1400"/>
              <a:buAutoNum type="arabicPeriod"/>
            </a:pPr>
            <a:r>
              <a:rPr lang="en-AU" altLang="zh-CN">
                <a:latin typeface="Times New Roman"/>
                <a:ea typeface="Times New Roman"/>
                <a:cs typeface="Times New Roman"/>
                <a:sym typeface="Times New Roman"/>
              </a:rPr>
              <a:t>Both managers and entrepreneurs are our focus, </a:t>
            </a:r>
            <a:r>
              <a:rPr lang="en-AU" altLang="zh-CN" b="1">
                <a:latin typeface="Times New Roman"/>
                <a:ea typeface="Times New Roman"/>
                <a:cs typeface="Times New Roman"/>
                <a:sym typeface="Times New Roman"/>
              </a:rPr>
              <a:t>not restricted to the 'customer' category</a:t>
            </a:r>
            <a:r>
              <a:rPr lang="en-AU" altLang="zh-CN">
                <a:latin typeface="Times New Roman"/>
                <a:ea typeface="Times New Roman"/>
                <a:cs typeface="Times New Roman"/>
                <a:sym typeface="Times New Roman"/>
              </a:rPr>
              <a:t>.</a:t>
            </a:r>
            <a:endParaRPr lang="en-AU">
              <a:latin typeface="Times New Roman"/>
              <a:ea typeface="Times New Roman"/>
              <a:cs typeface="Times New Roman"/>
            </a:endParaRPr>
          </a:p>
          <a:p>
            <a:pPr marL="800100" lvl="0" algn="l" rtl="0">
              <a:spcBef>
                <a:spcPts val="0"/>
              </a:spcBef>
              <a:spcAft>
                <a:spcPts val="0"/>
              </a:spcAft>
              <a:buAutoNum type="arabicPeriod"/>
            </a:pPr>
            <a:endParaRPr lang="en-AU">
              <a:latin typeface="Times New Roman"/>
              <a:ea typeface="Times New Roman"/>
              <a:cs typeface="Times New Roman"/>
            </a:endParaRPr>
          </a:p>
          <a:p>
            <a:pPr marL="482600" lvl="0" algn="l" rtl="0">
              <a:spcBef>
                <a:spcPts val="0"/>
              </a:spcBef>
              <a:spcAft>
                <a:spcPts val="0"/>
              </a:spcAft>
              <a:buSzPts val="1400"/>
              <a:buAutoNum type="arabicPeriod"/>
            </a:pPr>
            <a:r>
              <a:rPr lang="en-AU" altLang="zh-CN">
                <a:latin typeface="Times New Roman"/>
                <a:ea typeface="Times New Roman"/>
                <a:cs typeface="Times New Roman"/>
                <a:sym typeface="Times New Roman"/>
              </a:rPr>
              <a:t>The </a:t>
            </a:r>
            <a:r>
              <a:rPr lang="en-AU" altLang="zh-CN" b="1">
                <a:latin typeface="Times New Roman"/>
                <a:ea typeface="Times New Roman"/>
                <a:cs typeface="Times New Roman"/>
                <a:sym typeface="Times New Roman"/>
              </a:rPr>
              <a:t>purpose of the differentiation is to aid in data understanding and to create universally applicable marketing strategies</a:t>
            </a:r>
            <a:r>
              <a:rPr lang="en-AU" altLang="zh-CN">
                <a:latin typeface="Times New Roman"/>
                <a:ea typeface="Times New Roman"/>
                <a:cs typeface="Times New Roman"/>
                <a:sym typeface="Times New Roman"/>
              </a:rPr>
              <a:t>, aligning with </a:t>
            </a:r>
            <a:r>
              <a:rPr lang="en-AU" altLang="zh-CN" err="1">
                <a:latin typeface="Times New Roman"/>
                <a:ea typeface="Times New Roman"/>
                <a:cs typeface="Times New Roman"/>
                <a:sym typeface="Times New Roman"/>
              </a:rPr>
              <a:t>Coachjable's</a:t>
            </a:r>
            <a:r>
              <a:rPr lang="en-AU" altLang="zh-CN">
                <a:latin typeface="Times New Roman"/>
                <a:ea typeface="Times New Roman"/>
                <a:cs typeface="Times New Roman"/>
                <a:sym typeface="Times New Roman"/>
              </a:rPr>
              <a:t> goal of helping more people realise their dreams and overcome employment challenges.</a:t>
            </a:r>
            <a:endParaRPr lang="en-AU">
              <a:latin typeface="Times New Roman"/>
              <a:ea typeface="Times New Roman"/>
              <a:cs typeface="Times New Roman"/>
            </a:endParaRPr>
          </a:p>
          <a:p>
            <a:pPr marL="342900" lvl="0" algn="l" rtl="0">
              <a:spcBef>
                <a:spcPts val="0"/>
              </a:spcBef>
              <a:spcAft>
                <a:spcPts val="0"/>
              </a:spcAft>
              <a:buAutoNum type="arabicPeriod"/>
            </a:pPr>
            <a:endParaRPr lang="en-AU">
              <a:latin typeface="Times New Roman"/>
              <a:ea typeface="Times New Roman"/>
              <a:cs typeface="Times New Roman"/>
            </a:endParaRPr>
          </a:p>
          <a:p>
            <a:pPr>
              <a:buAutoNum type="arabicPeriod"/>
            </a:pPr>
            <a:endParaRPr lang="en-US"/>
          </a:p>
        </p:txBody>
      </p:sp>
      <p:sp>
        <p:nvSpPr>
          <p:cNvPr id="2" name="Title 1">
            <a:extLst>
              <a:ext uri="{FF2B5EF4-FFF2-40B4-BE49-F238E27FC236}">
                <a16:creationId xmlns:a16="http://schemas.microsoft.com/office/drawing/2014/main" id="{9CC4A015-5598-DDD5-4DEA-59274254C022}"/>
              </a:ext>
            </a:extLst>
          </p:cNvPr>
          <p:cNvSpPr>
            <a:spLocks noGrp="1"/>
          </p:cNvSpPr>
          <p:nvPr>
            <p:ph type="title"/>
          </p:nvPr>
        </p:nvSpPr>
        <p:spPr/>
        <p:txBody>
          <a:bodyPr>
            <a:normAutofit/>
          </a:bodyPr>
          <a:lstStyle/>
          <a:p>
            <a:r>
              <a:rPr lang="en-US"/>
              <a:t>Special Note</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 name="Title 5">
            <a:extLst>
              <a:ext uri="{FF2B5EF4-FFF2-40B4-BE49-F238E27FC236}">
                <a16:creationId xmlns:a16="http://schemas.microsoft.com/office/drawing/2014/main" id="{8752B881-68A9-D1C3-ACCE-1CD1B6D054E8}"/>
              </a:ext>
            </a:extLst>
          </p:cNvPr>
          <p:cNvSpPr>
            <a:spLocks noGrp="1"/>
          </p:cNvSpPr>
          <p:nvPr>
            <p:ph type="title"/>
          </p:nvPr>
        </p:nvSpPr>
        <p:spPr/>
        <p:txBody>
          <a:bodyPr>
            <a:normAutofit/>
          </a:bodyPr>
          <a:lstStyle/>
          <a:p>
            <a:pPr lvl="0"/>
            <a:r>
              <a:rPr lang="en-US"/>
              <a:t>Customer Analysis</a:t>
            </a:r>
            <a:br>
              <a:rPr lang="en-US"/>
            </a:br>
            <a:r>
              <a:rPr lang="en-US" sz="1600"/>
              <a:t>People in the Workforce and Related  Marketing Strategies</a:t>
            </a:r>
            <a:endParaRPr lang="en-US"/>
          </a:p>
        </p:txBody>
      </p:sp>
      <p:sp>
        <p:nvSpPr>
          <p:cNvPr id="7" name="Text Placeholder 6">
            <a:extLst>
              <a:ext uri="{FF2B5EF4-FFF2-40B4-BE49-F238E27FC236}">
                <a16:creationId xmlns:a16="http://schemas.microsoft.com/office/drawing/2014/main" id="{668842D3-8202-E8B5-7C87-5E0748C07D29}"/>
              </a:ext>
            </a:extLst>
          </p:cNvPr>
          <p:cNvSpPr>
            <a:spLocks noGrp="1"/>
          </p:cNvSpPr>
          <p:nvPr>
            <p:ph type="body" idx="1"/>
          </p:nvPr>
        </p:nvSpPr>
        <p:spPr/>
        <p:txBody>
          <a:bodyPr>
            <a:normAutofit fontScale="92500" lnSpcReduction="10000"/>
          </a:bodyPr>
          <a:lstStyle/>
          <a:p>
            <a:r>
              <a:rPr lang="en-US"/>
              <a:t>​​Location</a:t>
            </a:r>
          </a:p>
          <a:p>
            <a:r>
              <a:rPr lang="en-US"/>
              <a:t>Gender</a:t>
            </a:r>
          </a:p>
          <a:p>
            <a:r>
              <a:rPr lang="en-US"/>
              <a:t>Age</a:t>
            </a:r>
          </a:p>
          <a:p>
            <a:r>
              <a:rPr lang="en-US"/>
              <a:t>Education Level</a:t>
            </a:r>
          </a:p>
          <a:p>
            <a:endParaRPr 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124650" y="1211625"/>
            <a:ext cx="4284000" cy="118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200"/>
              </a:spcBef>
              <a:spcAft>
                <a:spcPts val="0"/>
              </a:spcAft>
              <a:buNone/>
            </a:pPr>
            <a:r>
              <a:rPr lang="zh-CN" sz="2200" b="1" dirty="0">
                <a:solidFill>
                  <a:srgbClr val="1155CC"/>
                </a:solidFill>
                <a:latin typeface="Times New Roman"/>
                <a:ea typeface="Times New Roman"/>
                <a:cs typeface="Times New Roman"/>
                <a:sym typeface="Times New Roman"/>
              </a:rPr>
              <a:t>​​Location：</a:t>
            </a:r>
            <a:endParaRPr sz="2200" b="1" dirty="0">
              <a:solidFill>
                <a:srgbClr val="1155CC"/>
              </a:solidFill>
              <a:latin typeface="Times New Roman"/>
              <a:ea typeface="Times New Roman"/>
              <a:cs typeface="Times New Roman"/>
              <a:sym typeface="Times New Roman"/>
            </a:endParaRPr>
          </a:p>
          <a:p>
            <a:pPr marL="0" lvl="0" indent="0" algn="l" rtl="0">
              <a:lnSpc>
                <a:spcPct val="150000"/>
              </a:lnSpc>
              <a:spcBef>
                <a:spcPts val="200"/>
              </a:spcBef>
              <a:spcAft>
                <a:spcPts val="0"/>
              </a:spcAft>
              <a:buNone/>
            </a:pPr>
            <a:r>
              <a:rPr lang="zh-CN" sz="1200" dirty="0">
                <a:solidFill>
                  <a:schemeClr val="dk1"/>
                </a:solidFill>
                <a:latin typeface="Times New Roman"/>
                <a:ea typeface="Times New Roman"/>
                <a:cs typeface="Times New Roman"/>
                <a:sym typeface="Times New Roman"/>
              </a:rPr>
              <a:t>The population is primarily concentrated in the following three areas: New South Wales, Victoria, and Queensland.</a:t>
            </a:r>
            <a:endParaRPr sz="1800" dirty="0">
              <a:latin typeface="Times New Roman"/>
              <a:ea typeface="Times New Roman"/>
              <a:cs typeface="Times New Roman"/>
              <a:sym typeface="Times New Roman"/>
            </a:endParaRPr>
          </a:p>
        </p:txBody>
      </p:sp>
      <p:pic>
        <p:nvPicPr>
          <p:cNvPr id="75" name="Google Shape;75;p16"/>
          <p:cNvPicPr preferRelativeResize="0"/>
          <p:nvPr/>
        </p:nvPicPr>
        <p:blipFill>
          <a:blip r:embed="rId4">
            <a:alphaModFix/>
          </a:blip>
          <a:stretch>
            <a:fillRect/>
          </a:stretch>
        </p:blipFill>
        <p:spPr>
          <a:xfrm>
            <a:off x="4265250" y="354213"/>
            <a:ext cx="4767901" cy="3164075"/>
          </a:xfrm>
          <a:prstGeom prst="rect">
            <a:avLst/>
          </a:prstGeom>
          <a:noFill/>
          <a:ln>
            <a:noFill/>
          </a:ln>
        </p:spPr>
      </p:pic>
      <p:sp>
        <p:nvSpPr>
          <p:cNvPr id="76" name="Google Shape;76;p16"/>
          <p:cNvSpPr txBox="1"/>
          <p:nvPr/>
        </p:nvSpPr>
        <p:spPr>
          <a:xfrm>
            <a:off x="124650" y="2512150"/>
            <a:ext cx="5217600" cy="2308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CN" sz="1200" dirty="0">
                <a:solidFill>
                  <a:schemeClr val="dk1"/>
                </a:solidFill>
                <a:latin typeface="Times New Roman"/>
                <a:ea typeface="Times New Roman"/>
                <a:cs typeface="Times New Roman"/>
                <a:sym typeface="Times New Roman"/>
              </a:rPr>
              <a:t> </a:t>
            </a:r>
            <a:r>
              <a:rPr lang="zh-CN" sz="1200" b="1" dirty="0">
                <a:solidFill>
                  <a:srgbClr val="1155CC"/>
                </a:solidFill>
                <a:latin typeface="Times New Roman"/>
                <a:ea typeface="Times New Roman"/>
                <a:cs typeface="Times New Roman"/>
                <a:sym typeface="Times New Roman"/>
              </a:rPr>
              <a:t>Marketing suggestion-Self-investment preferences and economic factors: </a:t>
            </a:r>
            <a:endParaRPr sz="1200" b="1" dirty="0">
              <a:solidFill>
                <a:srgbClr val="1155CC"/>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zh-CN" sz="1200" dirty="0">
                <a:solidFill>
                  <a:schemeClr val="dk1"/>
                </a:solidFill>
                <a:latin typeface="Times New Roman"/>
                <a:ea typeface="Times New Roman"/>
                <a:cs typeface="Times New Roman"/>
                <a:sym typeface="Times New Roman"/>
              </a:rPr>
              <a:t>Coachjable should </a:t>
            </a:r>
            <a:r>
              <a:rPr lang="zh-CN" sz="1200" b="1" dirty="0">
                <a:solidFill>
                  <a:schemeClr val="dk1"/>
                </a:solidFill>
                <a:latin typeface="Times New Roman"/>
                <a:ea typeface="Times New Roman"/>
                <a:cs typeface="Times New Roman"/>
                <a:sym typeface="Times New Roman"/>
              </a:rPr>
              <a:t>focus more on promotion and marketing in these areas;</a:t>
            </a:r>
            <a:endParaRPr sz="1200" b="1" dirty="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zh-CN" sz="1200" dirty="0">
                <a:solidFill>
                  <a:schemeClr val="dk1"/>
                </a:solidFill>
                <a:latin typeface="Times New Roman"/>
                <a:ea typeface="Times New Roman"/>
                <a:cs typeface="Times New Roman"/>
                <a:sym typeface="Times New Roman"/>
              </a:rPr>
              <a:t>Purchasing </a:t>
            </a:r>
            <a:r>
              <a:rPr lang="zh-CN" sz="1200" b="1" dirty="0">
                <a:solidFill>
                  <a:schemeClr val="dk1"/>
                </a:solidFill>
                <a:latin typeface="Times New Roman"/>
                <a:ea typeface="Times New Roman"/>
                <a:cs typeface="Times New Roman"/>
                <a:sym typeface="Times New Roman"/>
              </a:rPr>
              <a:t>power and willingness</a:t>
            </a:r>
            <a:r>
              <a:rPr lang="zh-CN" sz="1200" dirty="0">
                <a:solidFill>
                  <a:schemeClr val="dk1"/>
                </a:solidFill>
                <a:latin typeface="Times New Roman"/>
                <a:ea typeface="Times New Roman"/>
                <a:cs typeface="Times New Roman"/>
                <a:sym typeface="Times New Roman"/>
              </a:rPr>
              <a:t> to pay for self-improvement services;</a:t>
            </a:r>
            <a:endParaRPr sz="1200" dirty="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zh-CN" sz="1200" dirty="0">
                <a:solidFill>
                  <a:schemeClr val="dk1"/>
                </a:solidFill>
                <a:latin typeface="Times New Roman"/>
                <a:ea typeface="Times New Roman"/>
                <a:cs typeface="Times New Roman"/>
                <a:sym typeface="Times New Roman"/>
              </a:rPr>
              <a:t>Similar workers in the area means that there is </a:t>
            </a:r>
            <a:r>
              <a:rPr lang="zh-CN" sz="1200" b="1" dirty="0">
                <a:solidFill>
                  <a:schemeClr val="dk1"/>
                </a:solidFill>
                <a:latin typeface="Times New Roman"/>
                <a:ea typeface="Times New Roman"/>
                <a:cs typeface="Times New Roman"/>
                <a:sym typeface="Times New Roman"/>
              </a:rPr>
              <a:t>more competitive pressure</a:t>
            </a:r>
            <a:r>
              <a:rPr lang="zh-CN" sz="1200" dirty="0">
                <a:solidFill>
                  <a:schemeClr val="dk1"/>
                </a:solidFill>
                <a:latin typeface="Times New Roman"/>
                <a:ea typeface="Times New Roman"/>
                <a:cs typeface="Times New Roman"/>
                <a:sym typeface="Times New Roman"/>
              </a:rPr>
              <a:t>;</a:t>
            </a:r>
            <a:endParaRPr sz="1200" dirty="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zh-CN" sz="1200" dirty="0">
                <a:solidFill>
                  <a:schemeClr val="dk1"/>
                </a:solidFill>
                <a:latin typeface="Times New Roman"/>
                <a:ea typeface="Times New Roman"/>
                <a:cs typeface="Times New Roman"/>
                <a:sym typeface="Times New Roman"/>
              </a:rPr>
              <a:t>Rduce their anxiety, </a:t>
            </a:r>
            <a:r>
              <a:rPr lang="zh-CN" sz="1200" b="1" dirty="0">
                <a:solidFill>
                  <a:schemeClr val="dk1"/>
                </a:solidFill>
                <a:latin typeface="Times New Roman"/>
                <a:ea typeface="Times New Roman"/>
                <a:cs typeface="Times New Roman"/>
                <a:sym typeface="Times New Roman"/>
              </a:rPr>
              <a:t>improve their 'mental health' </a:t>
            </a:r>
            <a:r>
              <a:rPr lang="zh-CN" sz="1200" dirty="0">
                <a:solidFill>
                  <a:schemeClr val="dk1"/>
                </a:solidFill>
                <a:latin typeface="Times New Roman"/>
                <a:ea typeface="Times New Roman"/>
                <a:cs typeface="Times New Roman"/>
                <a:sym typeface="Times New Roman"/>
              </a:rPr>
              <a:t>and help with 'personal development' to </a:t>
            </a:r>
            <a:r>
              <a:rPr lang="zh-CN" sz="1200" b="1" dirty="0">
                <a:solidFill>
                  <a:schemeClr val="dk1"/>
                </a:solidFill>
                <a:latin typeface="Times New Roman"/>
                <a:ea typeface="Times New Roman"/>
                <a:cs typeface="Times New Roman"/>
                <a:sym typeface="Times New Roman"/>
              </a:rPr>
              <a:t>increase their competitiveness</a:t>
            </a:r>
            <a:r>
              <a:rPr lang="zh-CN" sz="1200" dirty="0">
                <a:solidFill>
                  <a:schemeClr val="dk1"/>
                </a:solidFill>
                <a:latin typeface="Times New Roman"/>
                <a:ea typeface="Times New Roman"/>
                <a:cs typeface="Times New Roman"/>
                <a:sym typeface="Times New Roman"/>
              </a:rPr>
              <a:t>. </a:t>
            </a:r>
            <a:endParaRPr sz="1200" dirty="0">
              <a:solidFill>
                <a:schemeClr val="dk1"/>
              </a:solidFill>
              <a:latin typeface="Times New Roman"/>
              <a:ea typeface="Times New Roman"/>
              <a:cs typeface="Times New Roman"/>
              <a:sym typeface="Times New Roman"/>
            </a:endParaRPr>
          </a:p>
        </p:txBody>
      </p:sp>
      <p:sp>
        <p:nvSpPr>
          <p:cNvPr id="2" name="Title 1">
            <a:extLst>
              <a:ext uri="{FF2B5EF4-FFF2-40B4-BE49-F238E27FC236}">
                <a16:creationId xmlns:a16="http://schemas.microsoft.com/office/drawing/2014/main" id="{AAE1F69D-B849-1F52-239B-27EA997750DE}"/>
              </a:ext>
            </a:extLst>
          </p:cNvPr>
          <p:cNvSpPr>
            <a:spLocks noGrp="1"/>
          </p:cNvSpPr>
          <p:nvPr>
            <p:ph type="title"/>
          </p:nvPr>
        </p:nvSpPr>
        <p:spPr/>
        <p:txBody>
          <a:bodyPr>
            <a:normAutofit/>
          </a:bodyPr>
          <a:lstStyle/>
          <a:p>
            <a:r>
              <a:rPr lang="en-US"/>
              <a:t>Location</a:t>
            </a:r>
          </a:p>
        </p:txBody>
      </p:sp>
    </p:spTree>
  </p:cSld>
  <p:clrMapOvr>
    <a:masterClrMapping/>
  </p:clrMapOvr>
  <p:transition spd="slow">
    <p:push dir="u"/>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2" name="Google Shape;82;p17"/>
          <p:cNvPicPr preferRelativeResize="0"/>
          <p:nvPr/>
        </p:nvPicPr>
        <p:blipFill>
          <a:blip r:embed="rId4">
            <a:alphaModFix/>
          </a:blip>
          <a:stretch>
            <a:fillRect/>
          </a:stretch>
        </p:blipFill>
        <p:spPr>
          <a:xfrm>
            <a:off x="102750" y="1216728"/>
            <a:ext cx="5050875" cy="2710035"/>
          </a:xfrm>
          <a:prstGeom prst="rect">
            <a:avLst/>
          </a:prstGeom>
          <a:noFill/>
          <a:ln>
            <a:noFill/>
          </a:ln>
        </p:spPr>
      </p:pic>
      <p:sp>
        <p:nvSpPr>
          <p:cNvPr id="83" name="Google Shape;83;p17"/>
          <p:cNvSpPr txBox="1"/>
          <p:nvPr/>
        </p:nvSpPr>
        <p:spPr>
          <a:xfrm>
            <a:off x="216128" y="3926763"/>
            <a:ext cx="3862500" cy="877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200"/>
              </a:spcBef>
              <a:spcAft>
                <a:spcPts val="0"/>
              </a:spcAft>
              <a:buNone/>
            </a:pPr>
            <a:r>
              <a:rPr lang="en-AU" altLang="zh-CN" sz="2200" b="1">
                <a:solidFill>
                  <a:srgbClr val="1155CC"/>
                </a:solidFill>
                <a:latin typeface="Times New Roman"/>
                <a:ea typeface="Times New Roman"/>
                <a:cs typeface="Times New Roman"/>
                <a:sym typeface="Times New Roman"/>
              </a:rPr>
              <a:t>Gender:</a:t>
            </a:r>
            <a:endParaRPr lang="en-AU" sz="2200" b="1">
              <a:solidFill>
                <a:srgbClr val="1155CC"/>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zh-CN" sz="1200">
                <a:solidFill>
                  <a:schemeClr val="dk1"/>
                </a:solidFill>
                <a:latin typeface="Times New Roman"/>
                <a:ea typeface="Times New Roman"/>
                <a:cs typeface="Times New Roman"/>
                <a:sym typeface="Times New Roman"/>
              </a:rPr>
              <a:t>the target group has a roughly 6:4 ratio of men to women.</a:t>
            </a:r>
            <a:endParaRPr sz="1200" b="1">
              <a:solidFill>
                <a:schemeClr val="dk1"/>
              </a:solidFill>
              <a:latin typeface="Times New Roman"/>
              <a:ea typeface="Times New Roman"/>
              <a:cs typeface="Times New Roman"/>
              <a:sym typeface="Times New Roman"/>
            </a:endParaRPr>
          </a:p>
        </p:txBody>
      </p:sp>
      <p:sp>
        <p:nvSpPr>
          <p:cNvPr id="2" name="Title 1">
            <a:extLst>
              <a:ext uri="{FF2B5EF4-FFF2-40B4-BE49-F238E27FC236}">
                <a16:creationId xmlns:a16="http://schemas.microsoft.com/office/drawing/2014/main" id="{2C7B85DF-5ED7-34F9-9823-7FEBD476A721}"/>
              </a:ext>
            </a:extLst>
          </p:cNvPr>
          <p:cNvSpPr>
            <a:spLocks noGrp="1"/>
          </p:cNvSpPr>
          <p:nvPr>
            <p:ph type="title"/>
          </p:nvPr>
        </p:nvSpPr>
        <p:spPr/>
        <p:txBody>
          <a:bodyPr>
            <a:normAutofit/>
          </a:bodyPr>
          <a:lstStyle/>
          <a:p>
            <a:r>
              <a:rPr lang="en-US"/>
              <a:t>Gender</a:t>
            </a:r>
          </a:p>
        </p:txBody>
      </p:sp>
      <p:sp>
        <p:nvSpPr>
          <p:cNvPr id="3" name="Text Placeholder 2">
            <a:extLst>
              <a:ext uri="{FF2B5EF4-FFF2-40B4-BE49-F238E27FC236}">
                <a16:creationId xmlns:a16="http://schemas.microsoft.com/office/drawing/2014/main" id="{29E1B506-ECF0-4911-1E24-91588B5E697D}"/>
              </a:ext>
            </a:extLst>
          </p:cNvPr>
          <p:cNvSpPr>
            <a:spLocks noGrp="1"/>
          </p:cNvSpPr>
          <p:nvPr>
            <p:ph type="body" idx="1"/>
          </p:nvPr>
        </p:nvSpPr>
        <p:spPr>
          <a:xfrm>
            <a:off x="5213000" y="1152475"/>
            <a:ext cx="3619300" cy="3416400"/>
          </a:xfrm>
        </p:spPr>
        <p:txBody>
          <a:bodyPr>
            <a:normAutofit fontScale="62500" lnSpcReduction="20000"/>
          </a:bodyPr>
          <a:lstStyle/>
          <a:p>
            <a:pPr marL="0" lvl="0" indent="0" algn="l" rtl="0">
              <a:lnSpc>
                <a:spcPct val="150000"/>
              </a:lnSpc>
              <a:spcBef>
                <a:spcPts val="0"/>
              </a:spcBef>
              <a:spcAft>
                <a:spcPts val="0"/>
              </a:spcAft>
              <a:buNone/>
            </a:pPr>
            <a:r>
              <a:rPr lang="en-AU" altLang="zh-CN" sz="1800" b="1">
                <a:solidFill>
                  <a:srgbClr val="1155CC"/>
                </a:solidFill>
                <a:latin typeface="Times New Roman"/>
                <a:ea typeface="Times New Roman"/>
                <a:cs typeface="Times New Roman"/>
                <a:sym typeface="Times New Roman"/>
              </a:rPr>
              <a:t>Marketing suggestion:</a:t>
            </a:r>
            <a:r>
              <a:rPr lang="en-AU" altLang="zh-CN" sz="1800">
                <a:solidFill>
                  <a:srgbClr val="1155CC"/>
                </a:solidFill>
                <a:latin typeface="Times New Roman"/>
                <a:ea typeface="Times New Roman"/>
                <a:cs typeface="Times New Roman"/>
                <a:sym typeface="Times New Roman"/>
              </a:rPr>
              <a:t> </a:t>
            </a:r>
            <a:endParaRPr lang="en-AU" sz="1800">
              <a:solidFill>
                <a:srgbClr val="1155CC"/>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lang="en-AU" sz="180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en-AU" altLang="zh-CN" sz="1800" b="1">
                <a:solidFill>
                  <a:srgbClr val="1155CC"/>
                </a:solidFill>
                <a:latin typeface="Times New Roman"/>
                <a:ea typeface="Times New Roman"/>
                <a:cs typeface="Times New Roman"/>
                <a:sym typeface="Times New Roman"/>
              </a:rPr>
              <a:t>Product preferences: </a:t>
            </a:r>
            <a:r>
              <a:rPr lang="en-AU" altLang="zh-CN" sz="1800">
                <a:solidFill>
                  <a:schemeClr val="dk1"/>
                </a:solidFill>
                <a:latin typeface="Times New Roman"/>
                <a:ea typeface="Times New Roman"/>
                <a:cs typeface="Times New Roman"/>
                <a:sym typeface="Times New Roman"/>
              </a:rPr>
              <a:t>Men and women have </a:t>
            </a:r>
            <a:r>
              <a:rPr lang="en-AU" altLang="zh-CN" sz="1800" b="1">
                <a:solidFill>
                  <a:schemeClr val="dk1"/>
                </a:solidFill>
                <a:latin typeface="Times New Roman"/>
                <a:ea typeface="Times New Roman"/>
                <a:cs typeface="Times New Roman"/>
                <a:sym typeface="Times New Roman"/>
              </a:rPr>
              <a:t>different preferences of personal development.</a:t>
            </a:r>
            <a:endParaRPr lang="en-AU" sz="1800" b="1">
              <a:solidFill>
                <a:schemeClr val="dk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lang="en-AU" sz="180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en-AU" altLang="zh-CN" sz="1800" b="1">
                <a:solidFill>
                  <a:srgbClr val="1155CC"/>
                </a:solidFill>
                <a:latin typeface="Times New Roman"/>
                <a:ea typeface="Times New Roman"/>
                <a:cs typeface="Times New Roman"/>
                <a:sym typeface="Times New Roman"/>
              </a:rPr>
              <a:t>Marketing messages: </a:t>
            </a:r>
            <a:r>
              <a:rPr lang="en-AU" altLang="zh-CN" sz="1800">
                <a:solidFill>
                  <a:schemeClr val="dk1"/>
                </a:solidFill>
                <a:latin typeface="Times New Roman"/>
                <a:ea typeface="Times New Roman"/>
                <a:cs typeface="Times New Roman"/>
                <a:sym typeface="Times New Roman"/>
              </a:rPr>
              <a:t>Different gender may respond better to </a:t>
            </a:r>
            <a:r>
              <a:rPr lang="en-AU" altLang="zh-CN" sz="1800" b="1">
                <a:solidFill>
                  <a:schemeClr val="dk1"/>
                </a:solidFill>
                <a:latin typeface="Times New Roman"/>
                <a:ea typeface="Times New Roman"/>
                <a:cs typeface="Times New Roman"/>
                <a:sym typeface="Times New Roman"/>
              </a:rPr>
              <a:t>different marketing messages.</a:t>
            </a:r>
            <a:endParaRPr lang="en-AU" sz="1800" b="1">
              <a:solidFill>
                <a:schemeClr val="dk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lang="en-AU" sz="1800">
              <a:solidFill>
                <a:schemeClr val="dk1"/>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chemeClr val="dk1"/>
              </a:buClr>
              <a:buSzPts val="1200"/>
              <a:buFont typeface="Times New Roman"/>
              <a:buChar char="●"/>
            </a:pPr>
            <a:r>
              <a:rPr lang="en-AU" altLang="zh-CN" sz="1800" b="1">
                <a:solidFill>
                  <a:srgbClr val="1155CC"/>
                </a:solidFill>
                <a:latin typeface="Times New Roman"/>
                <a:ea typeface="Times New Roman"/>
                <a:cs typeface="Times New Roman"/>
                <a:sym typeface="Times New Roman"/>
              </a:rPr>
              <a:t>Communication channels:</a:t>
            </a:r>
            <a:r>
              <a:rPr lang="en-AU" altLang="zh-CN" sz="1800">
                <a:solidFill>
                  <a:srgbClr val="1155CC"/>
                </a:solidFill>
                <a:latin typeface="Times New Roman"/>
                <a:ea typeface="Times New Roman"/>
                <a:cs typeface="Times New Roman"/>
                <a:sym typeface="Times New Roman"/>
              </a:rPr>
              <a:t> </a:t>
            </a:r>
            <a:r>
              <a:rPr lang="en-AU" altLang="zh-CN" sz="1800">
                <a:solidFill>
                  <a:schemeClr val="dk1"/>
                </a:solidFill>
                <a:latin typeface="Times New Roman"/>
                <a:ea typeface="Times New Roman"/>
                <a:cs typeface="Times New Roman"/>
                <a:sym typeface="Times New Roman"/>
              </a:rPr>
              <a:t>Men and women may have</a:t>
            </a:r>
            <a:r>
              <a:rPr lang="en-AU" altLang="zh-CN" sz="1800" b="1">
                <a:solidFill>
                  <a:schemeClr val="dk1"/>
                </a:solidFill>
                <a:latin typeface="Times New Roman"/>
                <a:ea typeface="Times New Roman"/>
                <a:cs typeface="Times New Roman"/>
                <a:sym typeface="Times New Roman"/>
              </a:rPr>
              <a:t> different preferred communication channels. </a:t>
            </a:r>
            <a:endParaRPr lang="en-AU" sz="1800" b="1">
              <a:solidFill>
                <a:schemeClr val="dk1"/>
              </a:solidFill>
              <a:latin typeface="Times New Roman"/>
              <a:ea typeface="Times New Roman"/>
              <a:cs typeface="Times New Roman"/>
              <a:sym typeface="Times New Roman"/>
            </a:endParaRPr>
          </a:p>
          <a:p>
            <a:endParaRPr lang="en-US"/>
          </a:p>
        </p:txBody>
      </p:sp>
    </p:spTree>
  </p:cSld>
  <p:clrMapOvr>
    <a:masterClrMapping/>
  </p:clrMapOvr>
  <p:transition spd="slow">
    <p:push dir="u"/>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18"/>
          <p:cNvPicPr preferRelativeResize="0"/>
          <p:nvPr/>
        </p:nvPicPr>
        <p:blipFill>
          <a:blip r:embed="rId4">
            <a:alphaModFix/>
          </a:blip>
          <a:stretch>
            <a:fillRect/>
          </a:stretch>
        </p:blipFill>
        <p:spPr>
          <a:xfrm>
            <a:off x="5458696" y="1549437"/>
            <a:ext cx="4271104" cy="2938475"/>
          </a:xfrm>
          <a:prstGeom prst="rect">
            <a:avLst/>
          </a:prstGeom>
          <a:noFill/>
          <a:ln>
            <a:noFill/>
          </a:ln>
        </p:spPr>
      </p:pic>
      <p:sp>
        <p:nvSpPr>
          <p:cNvPr id="2" name="Title 1">
            <a:extLst>
              <a:ext uri="{FF2B5EF4-FFF2-40B4-BE49-F238E27FC236}">
                <a16:creationId xmlns:a16="http://schemas.microsoft.com/office/drawing/2014/main" id="{64811970-B2C6-B250-886D-8A5D548DFD12}"/>
              </a:ext>
            </a:extLst>
          </p:cNvPr>
          <p:cNvSpPr>
            <a:spLocks noGrp="1"/>
          </p:cNvSpPr>
          <p:nvPr>
            <p:ph type="title"/>
          </p:nvPr>
        </p:nvSpPr>
        <p:spPr/>
        <p:txBody>
          <a:bodyPr>
            <a:normAutofit/>
          </a:bodyPr>
          <a:lstStyle/>
          <a:p>
            <a:r>
              <a:rPr lang="en-US"/>
              <a:t>Age</a:t>
            </a:r>
          </a:p>
        </p:txBody>
      </p:sp>
      <p:sp>
        <p:nvSpPr>
          <p:cNvPr id="3" name="Text Placeholder 2">
            <a:extLst>
              <a:ext uri="{FF2B5EF4-FFF2-40B4-BE49-F238E27FC236}">
                <a16:creationId xmlns:a16="http://schemas.microsoft.com/office/drawing/2014/main" id="{41E5590D-BB03-BE2C-04C2-88C072BCFEB5}"/>
              </a:ext>
            </a:extLst>
          </p:cNvPr>
          <p:cNvSpPr>
            <a:spLocks noGrp="1"/>
          </p:cNvSpPr>
          <p:nvPr>
            <p:ph type="body" idx="1"/>
          </p:nvPr>
        </p:nvSpPr>
        <p:spPr>
          <a:xfrm>
            <a:off x="311700" y="1152475"/>
            <a:ext cx="5534918" cy="3416400"/>
          </a:xfrm>
        </p:spPr>
        <p:txBody>
          <a:bodyPr>
            <a:normAutofit lnSpcReduction="10000"/>
          </a:bodyPr>
          <a:lstStyle/>
          <a:p>
            <a:pPr marL="152400" indent="0" algn="just">
              <a:lnSpc>
                <a:spcPct val="150000"/>
              </a:lnSpc>
              <a:buClr>
                <a:schemeClr val="dk1"/>
              </a:buClr>
              <a:buSzPts val="1200"/>
              <a:buNone/>
            </a:pPr>
            <a:r>
              <a:rPr lang="en-AU" altLang="zh-CN" sz="1200" b="1">
                <a:solidFill>
                  <a:srgbClr val="1155CC"/>
                </a:solidFill>
                <a:latin typeface="Times New Roman"/>
                <a:ea typeface="Times New Roman"/>
                <a:cs typeface="Times New Roman"/>
                <a:sym typeface="Times New Roman"/>
              </a:rPr>
              <a:t>Marketing suggestion: </a:t>
            </a:r>
            <a:endParaRPr lang="en-AU" sz="1200" b="1">
              <a:solidFill>
                <a:srgbClr val="1155CC"/>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1"/>
              </a:buClr>
              <a:buSzPts val="1200"/>
              <a:buFont typeface="Times New Roman"/>
              <a:buChar char="●"/>
            </a:pPr>
            <a:endParaRPr lang="en-AU" altLang="zh-CN" sz="1200" b="1">
              <a:solidFill>
                <a:srgbClr val="1155CC"/>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1"/>
              </a:buClr>
              <a:buSzPts val="1200"/>
              <a:buFont typeface="Times New Roman"/>
              <a:buChar char="●"/>
            </a:pPr>
            <a:r>
              <a:rPr lang="en-AU" altLang="zh-CN" sz="1200" b="1">
                <a:solidFill>
                  <a:srgbClr val="1155CC"/>
                </a:solidFill>
                <a:latin typeface="Times New Roman"/>
                <a:ea typeface="Times New Roman"/>
                <a:cs typeface="Times New Roman"/>
                <a:sym typeface="Times New Roman"/>
              </a:rPr>
              <a:t>Product preferences: </a:t>
            </a:r>
            <a:r>
              <a:rPr lang="en-AU" altLang="zh-CN" sz="1200">
                <a:solidFill>
                  <a:schemeClr val="dk1"/>
                </a:solidFill>
                <a:latin typeface="Times New Roman"/>
                <a:ea typeface="Times New Roman"/>
                <a:cs typeface="Times New Roman"/>
                <a:sym typeface="Times New Roman"/>
              </a:rPr>
              <a:t>Different age groups may have </a:t>
            </a:r>
            <a:r>
              <a:rPr lang="en-AU" altLang="zh-CN" sz="1200" b="1">
                <a:solidFill>
                  <a:schemeClr val="dk1"/>
                </a:solidFill>
                <a:latin typeface="Times New Roman"/>
                <a:ea typeface="Times New Roman"/>
                <a:cs typeface="Times New Roman"/>
                <a:sym typeface="Times New Roman"/>
              </a:rPr>
              <a:t>different preferences of self-improvement.</a:t>
            </a:r>
            <a:r>
              <a:rPr lang="en-AU" altLang="zh-CN" sz="1200">
                <a:solidFill>
                  <a:schemeClr val="dk1"/>
                </a:solidFill>
                <a:latin typeface="Times New Roman"/>
                <a:ea typeface="Times New Roman"/>
                <a:cs typeface="Times New Roman"/>
                <a:sym typeface="Times New Roman"/>
              </a:rPr>
              <a:t> </a:t>
            </a:r>
            <a:endParaRPr lang="en-AU"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1"/>
              </a:buClr>
              <a:buSzPts val="1200"/>
              <a:buFont typeface="Times New Roman"/>
              <a:buChar char="●"/>
            </a:pPr>
            <a:r>
              <a:rPr lang="en-AU" altLang="zh-CN" sz="1200" b="1">
                <a:solidFill>
                  <a:srgbClr val="1155CC"/>
                </a:solidFill>
                <a:latin typeface="Times New Roman"/>
                <a:ea typeface="Times New Roman"/>
                <a:cs typeface="Times New Roman"/>
                <a:sym typeface="Times New Roman"/>
              </a:rPr>
              <a:t>Marketing messages: </a:t>
            </a:r>
            <a:r>
              <a:rPr lang="en-AU" altLang="zh-CN" sz="1200">
                <a:solidFill>
                  <a:schemeClr val="dk1"/>
                </a:solidFill>
                <a:latin typeface="Times New Roman"/>
                <a:ea typeface="Times New Roman"/>
                <a:cs typeface="Times New Roman"/>
                <a:sym typeface="Times New Roman"/>
              </a:rPr>
              <a:t>The tone, language and content of marketing messages may need to be </a:t>
            </a:r>
            <a:r>
              <a:rPr lang="en-AU" altLang="zh-CN" sz="1200" b="1">
                <a:solidFill>
                  <a:schemeClr val="dk1"/>
                </a:solidFill>
                <a:latin typeface="Times New Roman"/>
                <a:ea typeface="Times New Roman"/>
                <a:cs typeface="Times New Roman"/>
                <a:sym typeface="Times New Roman"/>
              </a:rPr>
              <a:t>adapted to the age of your audience</a:t>
            </a:r>
            <a:r>
              <a:rPr lang="en-AU" altLang="zh-CN" sz="1200">
                <a:solidFill>
                  <a:schemeClr val="dk1"/>
                </a:solidFill>
                <a:latin typeface="Times New Roman"/>
                <a:ea typeface="Times New Roman"/>
                <a:cs typeface="Times New Roman"/>
                <a:sym typeface="Times New Roman"/>
              </a:rPr>
              <a:t>. </a:t>
            </a:r>
            <a:endParaRPr lang="en-AU"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1"/>
              </a:buClr>
              <a:buSzPts val="1200"/>
              <a:buFont typeface="Times New Roman"/>
              <a:buChar char="●"/>
            </a:pPr>
            <a:r>
              <a:rPr lang="en-AU" altLang="zh-CN" sz="1200" b="1">
                <a:solidFill>
                  <a:srgbClr val="1155CC"/>
                </a:solidFill>
                <a:latin typeface="Times New Roman"/>
                <a:ea typeface="Times New Roman"/>
                <a:cs typeface="Times New Roman"/>
                <a:sym typeface="Times New Roman"/>
              </a:rPr>
              <a:t>Communication channels: </a:t>
            </a:r>
            <a:r>
              <a:rPr lang="en-AU" altLang="zh-CN" sz="1200" b="1">
                <a:solidFill>
                  <a:schemeClr val="dk1"/>
                </a:solidFill>
                <a:latin typeface="Times New Roman"/>
                <a:ea typeface="Times New Roman"/>
                <a:cs typeface="Times New Roman"/>
                <a:sym typeface="Times New Roman"/>
              </a:rPr>
              <a:t>Different communication channels </a:t>
            </a:r>
            <a:r>
              <a:rPr lang="en-AU" altLang="zh-CN" sz="1200">
                <a:solidFill>
                  <a:schemeClr val="dk1"/>
                </a:solidFill>
                <a:latin typeface="Times New Roman"/>
                <a:ea typeface="Times New Roman"/>
                <a:cs typeface="Times New Roman"/>
                <a:sym typeface="Times New Roman"/>
              </a:rPr>
              <a:t>are used by different age groups. </a:t>
            </a:r>
            <a:endParaRPr lang="en-AU"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1"/>
              </a:buClr>
              <a:buSzPts val="1200"/>
              <a:buFont typeface="Times New Roman"/>
              <a:buChar char="●"/>
            </a:pPr>
            <a:r>
              <a:rPr lang="en-AU" altLang="zh-CN" sz="1200" b="1">
                <a:solidFill>
                  <a:srgbClr val="1155CC"/>
                </a:solidFill>
                <a:latin typeface="Times New Roman"/>
                <a:ea typeface="Times New Roman"/>
                <a:cs typeface="Times New Roman"/>
                <a:sym typeface="Times New Roman"/>
              </a:rPr>
              <a:t>Buying behaviour:</a:t>
            </a:r>
            <a:r>
              <a:rPr lang="en-AU" altLang="zh-CN" sz="1200" b="1">
                <a:solidFill>
                  <a:schemeClr val="dk1"/>
                </a:solidFill>
                <a:latin typeface="Times New Roman"/>
                <a:ea typeface="Times New Roman"/>
                <a:cs typeface="Times New Roman"/>
                <a:sym typeface="Times New Roman"/>
              </a:rPr>
              <a:t> </a:t>
            </a:r>
            <a:r>
              <a:rPr lang="en-AU" altLang="zh-CN" sz="1200">
                <a:solidFill>
                  <a:schemeClr val="dk1"/>
                </a:solidFill>
                <a:latin typeface="Times New Roman"/>
                <a:ea typeface="Times New Roman"/>
                <a:cs typeface="Times New Roman"/>
                <a:sym typeface="Times New Roman"/>
              </a:rPr>
              <a:t>This can </a:t>
            </a:r>
            <a:r>
              <a:rPr lang="en-AU" altLang="zh-CN" sz="1200" b="1">
                <a:solidFill>
                  <a:schemeClr val="dk1"/>
                </a:solidFill>
                <a:latin typeface="Times New Roman"/>
                <a:ea typeface="Times New Roman"/>
                <a:cs typeface="Times New Roman"/>
                <a:sym typeface="Times New Roman"/>
              </a:rPr>
              <a:t>influence </a:t>
            </a:r>
            <a:r>
              <a:rPr lang="en-AU" altLang="zh-CN" sz="1200" b="1" err="1">
                <a:solidFill>
                  <a:schemeClr val="dk1"/>
                </a:solidFill>
                <a:latin typeface="Times New Roman"/>
                <a:ea typeface="Times New Roman"/>
                <a:cs typeface="Times New Roman"/>
                <a:sym typeface="Times New Roman"/>
              </a:rPr>
              <a:t>Coachjable's</a:t>
            </a:r>
            <a:r>
              <a:rPr lang="en-AU" altLang="zh-CN" sz="1200" b="1">
                <a:solidFill>
                  <a:schemeClr val="dk1"/>
                </a:solidFill>
                <a:latin typeface="Times New Roman"/>
                <a:ea typeface="Times New Roman"/>
                <a:cs typeface="Times New Roman"/>
                <a:sym typeface="Times New Roman"/>
              </a:rPr>
              <a:t> marketing techniques</a:t>
            </a:r>
            <a:r>
              <a:rPr lang="en-AU" altLang="zh-CN" sz="1200">
                <a:solidFill>
                  <a:schemeClr val="dk1"/>
                </a:solidFill>
                <a:latin typeface="Times New Roman"/>
                <a:ea typeface="Times New Roman"/>
                <a:cs typeface="Times New Roman"/>
                <a:sym typeface="Times New Roman"/>
              </a:rPr>
              <a:t>, including the type of urgency and persuasiveness used in messaging.</a:t>
            </a:r>
            <a:endParaRPr lang="en-AU"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dk1"/>
              </a:buClr>
              <a:buSzPts val="1200"/>
              <a:buFont typeface="Times New Roman"/>
              <a:buChar char="●"/>
            </a:pPr>
            <a:r>
              <a:rPr lang="en-AU" altLang="zh-CN" sz="1200" b="1">
                <a:solidFill>
                  <a:srgbClr val="1155CC"/>
                </a:solidFill>
                <a:latin typeface="Times New Roman"/>
                <a:ea typeface="Times New Roman"/>
                <a:cs typeface="Times New Roman"/>
                <a:sym typeface="Times New Roman"/>
              </a:rPr>
              <a:t>Technology use: </a:t>
            </a:r>
            <a:r>
              <a:rPr lang="en-AU" altLang="zh-CN" sz="1200">
                <a:solidFill>
                  <a:schemeClr val="dk1"/>
                </a:solidFill>
                <a:latin typeface="Times New Roman"/>
                <a:ea typeface="Times New Roman"/>
                <a:cs typeface="Times New Roman"/>
                <a:sym typeface="Times New Roman"/>
              </a:rPr>
              <a:t>Younger people may prefer to </a:t>
            </a:r>
            <a:r>
              <a:rPr lang="en-AU" altLang="zh-CN" sz="1200" b="1">
                <a:solidFill>
                  <a:schemeClr val="dk1"/>
                </a:solidFill>
                <a:latin typeface="Times New Roman"/>
                <a:ea typeface="Times New Roman"/>
                <a:cs typeface="Times New Roman"/>
                <a:sym typeface="Times New Roman"/>
              </a:rPr>
              <a:t>use online or mobile-based self-improvement tools.</a:t>
            </a:r>
            <a:r>
              <a:rPr lang="en-AU" altLang="zh-CN" sz="1200">
                <a:solidFill>
                  <a:schemeClr val="dk1"/>
                </a:solidFill>
                <a:latin typeface="Times New Roman"/>
                <a:ea typeface="Times New Roman"/>
                <a:cs typeface="Times New Roman"/>
                <a:sym typeface="Times New Roman"/>
              </a:rPr>
              <a:t> Older people may prefer </a:t>
            </a:r>
            <a:r>
              <a:rPr lang="en-AU" altLang="zh-CN" sz="1200" b="1">
                <a:solidFill>
                  <a:schemeClr val="dk1"/>
                </a:solidFill>
                <a:latin typeface="Times New Roman"/>
                <a:ea typeface="Times New Roman"/>
                <a:cs typeface="Times New Roman"/>
                <a:sym typeface="Times New Roman"/>
              </a:rPr>
              <a:t>traditional methods.</a:t>
            </a:r>
            <a:endParaRPr lang="en-AU" sz="1200" b="1"/>
          </a:p>
          <a:p>
            <a:endParaRPr lang="en-US" sz="1200"/>
          </a:p>
        </p:txBody>
      </p:sp>
    </p:spTree>
  </p:cSld>
  <p:clrMapOvr>
    <a:masterClrMapping/>
  </p:clrMapOvr>
  <p:transition spd="slow">
    <p:push dir="u"/>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9" name="Google Shape;99;p19"/>
          <p:cNvPicPr preferRelativeResize="0"/>
          <p:nvPr/>
        </p:nvPicPr>
        <p:blipFill>
          <a:blip r:embed="rId4">
            <a:alphaModFix/>
          </a:blip>
          <a:stretch>
            <a:fillRect/>
          </a:stretch>
        </p:blipFill>
        <p:spPr>
          <a:xfrm>
            <a:off x="0" y="1471975"/>
            <a:ext cx="4304399" cy="2538300"/>
          </a:xfrm>
          <a:prstGeom prst="rect">
            <a:avLst/>
          </a:prstGeom>
          <a:noFill/>
          <a:ln>
            <a:noFill/>
          </a:ln>
        </p:spPr>
      </p:pic>
      <p:sp>
        <p:nvSpPr>
          <p:cNvPr id="100" name="Google Shape;100;p19"/>
          <p:cNvSpPr txBox="1"/>
          <p:nvPr/>
        </p:nvSpPr>
        <p:spPr>
          <a:xfrm>
            <a:off x="4304400" y="894025"/>
            <a:ext cx="4691700" cy="3694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zh-CN" sz="1200" b="1">
                <a:solidFill>
                  <a:srgbClr val="1155CC"/>
                </a:solidFill>
                <a:latin typeface="Times New Roman"/>
                <a:ea typeface="Times New Roman"/>
                <a:cs typeface="Times New Roman"/>
                <a:sym typeface="Times New Roman"/>
              </a:rPr>
              <a:t>Marketing suggestion: </a:t>
            </a:r>
            <a:endParaRPr sz="1200" b="1">
              <a:solidFill>
                <a:srgbClr val="1155CC"/>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200" b="1">
              <a:solidFill>
                <a:srgbClr val="1155CC"/>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zh-CN" sz="1200" b="1">
                <a:solidFill>
                  <a:srgbClr val="1155CC"/>
                </a:solidFill>
                <a:latin typeface="Times New Roman"/>
                <a:ea typeface="Times New Roman"/>
                <a:cs typeface="Times New Roman"/>
                <a:sym typeface="Times New Roman"/>
              </a:rPr>
              <a:t>Understanding and interpretation: </a:t>
            </a:r>
            <a:r>
              <a:rPr lang="zh-CN" sz="1200">
                <a:solidFill>
                  <a:schemeClr val="dk1"/>
                </a:solidFill>
                <a:latin typeface="Times New Roman"/>
                <a:ea typeface="Times New Roman"/>
                <a:cs typeface="Times New Roman"/>
                <a:sym typeface="Times New Roman"/>
              </a:rPr>
              <a:t>Marketing message can be more detailed and complex</a:t>
            </a:r>
            <a:endParaRPr sz="120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zh-CN" sz="1200" b="1">
                <a:solidFill>
                  <a:srgbClr val="1155CC"/>
                </a:solidFill>
                <a:latin typeface="Times New Roman"/>
                <a:ea typeface="Times New Roman"/>
                <a:cs typeface="Times New Roman"/>
                <a:sym typeface="Times New Roman"/>
              </a:rPr>
              <a:t>Purchasing power: </a:t>
            </a:r>
            <a:r>
              <a:rPr lang="zh-CN" sz="1200">
                <a:solidFill>
                  <a:schemeClr val="dk1"/>
                </a:solidFill>
                <a:latin typeface="Times New Roman"/>
                <a:ea typeface="Times New Roman"/>
                <a:cs typeface="Times New Roman"/>
                <a:sym typeface="Times New Roman"/>
              </a:rPr>
              <a:t>Coachjable c</a:t>
            </a:r>
            <a:r>
              <a:rPr lang="zh-CN" sz="1200" b="1">
                <a:solidFill>
                  <a:schemeClr val="dk1"/>
                </a:solidFill>
                <a:latin typeface="Times New Roman"/>
                <a:ea typeface="Times New Roman"/>
                <a:cs typeface="Times New Roman"/>
                <a:sym typeface="Times New Roman"/>
              </a:rPr>
              <a:t>an target more premium or quality</a:t>
            </a:r>
            <a:r>
              <a:rPr lang="zh-CN" sz="1200">
                <a:solidFill>
                  <a:schemeClr val="dk1"/>
                </a:solidFill>
                <a:latin typeface="Times New Roman"/>
                <a:ea typeface="Times New Roman"/>
                <a:cs typeface="Times New Roman"/>
                <a:sym typeface="Times New Roman"/>
              </a:rPr>
              <a:t> products to customers with </a:t>
            </a:r>
            <a:r>
              <a:rPr lang="zh-CN" sz="1200" b="1">
                <a:solidFill>
                  <a:schemeClr val="dk1"/>
                </a:solidFill>
                <a:latin typeface="Times New Roman"/>
                <a:ea typeface="Times New Roman"/>
                <a:cs typeface="Times New Roman"/>
                <a:sym typeface="Times New Roman"/>
              </a:rPr>
              <a:t>higher levels of education</a:t>
            </a:r>
            <a:r>
              <a:rPr lang="zh-C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zh-CN" sz="1200" b="1">
                <a:solidFill>
                  <a:srgbClr val="1155CC"/>
                </a:solidFill>
                <a:latin typeface="Times New Roman"/>
                <a:ea typeface="Times New Roman"/>
                <a:cs typeface="Times New Roman"/>
                <a:sym typeface="Times New Roman"/>
              </a:rPr>
              <a:t>Interests and needs:</a:t>
            </a:r>
            <a:r>
              <a:rPr lang="zh-CN" sz="1200" b="1">
                <a:solidFill>
                  <a:schemeClr val="dk1"/>
                </a:solidFill>
                <a:latin typeface="Times New Roman"/>
                <a:ea typeface="Times New Roman"/>
                <a:cs typeface="Times New Roman"/>
                <a:sym typeface="Times New Roman"/>
              </a:rPr>
              <a:t> </a:t>
            </a:r>
            <a:r>
              <a:rPr lang="zh-CN" sz="1200">
                <a:solidFill>
                  <a:schemeClr val="dk1"/>
                </a:solidFill>
                <a:latin typeface="Times New Roman"/>
                <a:ea typeface="Times New Roman"/>
                <a:cs typeface="Times New Roman"/>
                <a:sym typeface="Times New Roman"/>
              </a:rPr>
              <a:t>People with </a:t>
            </a:r>
            <a:r>
              <a:rPr lang="zh-CN" sz="1200" b="1">
                <a:solidFill>
                  <a:schemeClr val="dk1"/>
                </a:solidFill>
                <a:latin typeface="Times New Roman"/>
                <a:ea typeface="Times New Roman"/>
                <a:cs typeface="Times New Roman"/>
                <a:sym typeface="Times New Roman"/>
              </a:rPr>
              <a:t>different educational backgrounds</a:t>
            </a:r>
            <a:r>
              <a:rPr lang="zh-CN" sz="1200">
                <a:solidFill>
                  <a:schemeClr val="dk1"/>
                </a:solidFill>
                <a:latin typeface="Times New Roman"/>
                <a:ea typeface="Times New Roman"/>
                <a:cs typeface="Times New Roman"/>
                <a:sym typeface="Times New Roman"/>
              </a:rPr>
              <a:t> may have </a:t>
            </a:r>
            <a:r>
              <a:rPr lang="zh-CN" sz="1200" b="1">
                <a:solidFill>
                  <a:schemeClr val="dk1"/>
                </a:solidFill>
                <a:latin typeface="Times New Roman"/>
                <a:ea typeface="Times New Roman"/>
                <a:cs typeface="Times New Roman"/>
                <a:sym typeface="Times New Roman"/>
              </a:rPr>
              <a:t>different interests and needs</a:t>
            </a:r>
            <a:r>
              <a:rPr lang="zh-C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SzPts val="1200"/>
              <a:buFont typeface="Times New Roman"/>
              <a:buChar char="●"/>
            </a:pPr>
            <a:r>
              <a:rPr lang="zh-CN" sz="1200" b="1">
                <a:solidFill>
                  <a:srgbClr val="1155CC"/>
                </a:solidFill>
                <a:latin typeface="Times New Roman"/>
                <a:ea typeface="Times New Roman"/>
                <a:cs typeface="Times New Roman"/>
                <a:sym typeface="Times New Roman"/>
              </a:rPr>
              <a:t>Preferred communication channels:</a:t>
            </a:r>
            <a:r>
              <a:rPr lang="zh-CN" sz="1200" b="1">
                <a:solidFill>
                  <a:schemeClr val="dk1"/>
                </a:solidFill>
                <a:latin typeface="Times New Roman"/>
                <a:ea typeface="Times New Roman"/>
                <a:cs typeface="Times New Roman"/>
                <a:sym typeface="Times New Roman"/>
              </a:rPr>
              <a:t> </a:t>
            </a:r>
            <a:r>
              <a:rPr lang="zh-CN" sz="1200">
                <a:solidFill>
                  <a:schemeClr val="dk1"/>
                </a:solidFill>
                <a:latin typeface="Times New Roman"/>
                <a:ea typeface="Times New Roman"/>
                <a:cs typeface="Times New Roman"/>
                <a:sym typeface="Times New Roman"/>
              </a:rPr>
              <a:t>Customers may prefer </a:t>
            </a:r>
            <a:r>
              <a:rPr lang="zh-CN" sz="1200" b="1">
                <a:solidFill>
                  <a:schemeClr val="dk1"/>
                </a:solidFill>
                <a:latin typeface="Times New Roman"/>
                <a:ea typeface="Times New Roman"/>
                <a:cs typeface="Times New Roman"/>
                <a:sym typeface="Times New Roman"/>
              </a:rPr>
              <a:t>different communication channels. </a:t>
            </a:r>
            <a:endParaRPr b="1"/>
          </a:p>
        </p:txBody>
      </p:sp>
      <p:sp>
        <p:nvSpPr>
          <p:cNvPr id="2" name="Title 1">
            <a:extLst>
              <a:ext uri="{FF2B5EF4-FFF2-40B4-BE49-F238E27FC236}">
                <a16:creationId xmlns:a16="http://schemas.microsoft.com/office/drawing/2014/main" id="{DD5330AE-2897-1686-D693-E7E5D7D54B0E}"/>
              </a:ext>
            </a:extLst>
          </p:cNvPr>
          <p:cNvSpPr>
            <a:spLocks noGrp="1"/>
          </p:cNvSpPr>
          <p:nvPr>
            <p:ph type="title"/>
          </p:nvPr>
        </p:nvSpPr>
        <p:spPr/>
        <p:txBody>
          <a:bodyPr>
            <a:normAutofit/>
          </a:bodyPr>
          <a:lstStyle/>
          <a:p>
            <a:r>
              <a:rPr lang="en-US"/>
              <a:t>Education Level</a:t>
            </a:r>
          </a:p>
        </p:txBody>
      </p:sp>
    </p:spTree>
  </p:cSld>
  <p:clrMapOvr>
    <a:masterClrMapping/>
  </p:clrMapOvr>
  <p:transition spd="slow">
    <p:push dir="u"/>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E1848-AF0D-5638-0391-DFDDAACAF63E}"/>
              </a:ext>
            </a:extLst>
          </p:cNvPr>
          <p:cNvSpPr>
            <a:spLocks noGrp="1"/>
          </p:cNvSpPr>
          <p:nvPr>
            <p:ph type="title"/>
          </p:nvPr>
        </p:nvSpPr>
        <p:spPr/>
        <p:txBody>
          <a:bodyPr/>
          <a:lstStyle/>
          <a:p>
            <a:r>
              <a:rPr lang="en-US"/>
              <a:t>E</a:t>
            </a:r>
            <a:r>
              <a:rPr lang="en-US" altLang="zh-CN"/>
              <a:t>ntrepreneurs—How to attract entrepreneurs</a:t>
            </a:r>
            <a:endParaRPr lang="en-US"/>
          </a:p>
        </p:txBody>
      </p:sp>
      <p:pic>
        <p:nvPicPr>
          <p:cNvPr id="7" name="Picture 6">
            <a:extLst>
              <a:ext uri="{FF2B5EF4-FFF2-40B4-BE49-F238E27FC236}">
                <a16:creationId xmlns:a16="http://schemas.microsoft.com/office/drawing/2014/main" id="{C143FA6D-DF2A-0BB4-7C29-334FB40D9834}"/>
              </a:ext>
            </a:extLst>
          </p:cNvPr>
          <p:cNvPicPr>
            <a:picLocks noChangeAspect="1"/>
          </p:cNvPicPr>
          <p:nvPr/>
        </p:nvPicPr>
        <p:blipFill>
          <a:blip r:embed="rId2"/>
          <a:stretch>
            <a:fillRect/>
          </a:stretch>
        </p:blipFill>
        <p:spPr>
          <a:xfrm>
            <a:off x="104237" y="1832005"/>
            <a:ext cx="4324530" cy="2599319"/>
          </a:xfrm>
          <a:prstGeom prst="rect">
            <a:avLst/>
          </a:prstGeom>
        </p:spPr>
      </p:pic>
      <p:sp>
        <p:nvSpPr>
          <p:cNvPr id="8" name="TextBox 7">
            <a:extLst>
              <a:ext uri="{FF2B5EF4-FFF2-40B4-BE49-F238E27FC236}">
                <a16:creationId xmlns:a16="http://schemas.microsoft.com/office/drawing/2014/main" id="{784DBEA4-2458-516F-D4B6-D70572BC000E}"/>
              </a:ext>
            </a:extLst>
          </p:cNvPr>
          <p:cNvSpPr txBox="1"/>
          <p:nvPr/>
        </p:nvSpPr>
        <p:spPr>
          <a:xfrm>
            <a:off x="4715235" y="1366808"/>
            <a:ext cx="4124646" cy="1415772"/>
          </a:xfrm>
          <a:prstGeom prst="rect">
            <a:avLst/>
          </a:prstGeom>
          <a:noFill/>
        </p:spPr>
        <p:txBody>
          <a:bodyPr wrap="square" rtlCol="0">
            <a:spAutoFit/>
          </a:bodyPr>
          <a:lstStyle/>
          <a:p>
            <a:r>
              <a:rPr lang="en-US" sz="1200" b="1">
                <a:solidFill>
                  <a:srgbClr val="1155CC"/>
                </a:solidFill>
                <a:latin typeface="Times New Roman"/>
                <a:cs typeface="Times New Roman"/>
              </a:rPr>
              <a:t>Reasons</a:t>
            </a:r>
            <a:r>
              <a:rPr lang="en-US">
                <a:latin typeface="Times New Roman" panose="02020603050405020304" pitchFamily="18" charset="0"/>
                <a:cs typeface="Times New Roman" panose="02020603050405020304" pitchFamily="18" charset="0"/>
              </a:rPr>
              <a:t> </a:t>
            </a:r>
            <a:r>
              <a:rPr lang="en-US" sz="1200" b="1">
                <a:solidFill>
                  <a:srgbClr val="1155CC"/>
                </a:solidFill>
                <a:latin typeface="Times New Roman"/>
                <a:cs typeface="Times New Roman"/>
              </a:rPr>
              <a:t>why business owners avoid talking about their problems</a:t>
            </a:r>
          </a:p>
          <a:p>
            <a:endParaRPr lang="en-US" sz="1200" b="1">
              <a:solidFill>
                <a:srgbClr val="1155CC"/>
              </a:solidFill>
              <a:latin typeface="Times New Roman"/>
              <a:cs typeface="Times New Roman"/>
            </a:endParaRP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1" i="0" u="none" strike="noStrike" kern="0" cap="none" spc="0" normalizeH="0" baseline="0" noProof="0">
                <a:ln>
                  <a:noFill/>
                </a:ln>
                <a:solidFill>
                  <a:srgbClr val="1155CC"/>
                </a:solidFill>
                <a:effectLst/>
                <a:uLnTx/>
                <a:uFillTx/>
                <a:latin typeface="Times New Roman"/>
                <a:ea typeface="Times New Roman"/>
                <a:cs typeface="Times New Roman"/>
                <a:sym typeface="Times New Roman"/>
              </a:rPr>
              <a:t>Trust crisis: </a:t>
            </a: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External skepticism and influence</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lang="en-US" sz="1200" b="1">
                <a:solidFill>
                  <a:srgbClr val="1155CC"/>
                </a:solidFill>
                <a:latin typeface="Times New Roman"/>
                <a:cs typeface="Times New Roman"/>
                <a:sym typeface="Times New Roman"/>
              </a:rPr>
              <a:t>Support issue: </a:t>
            </a:r>
            <a:r>
              <a:rPr lang="en-US" sz="1200">
                <a:solidFill>
                  <a:schemeClr val="tx1"/>
                </a:solidFill>
                <a:latin typeface="Times New Roman"/>
                <a:cs typeface="Times New Roman"/>
                <a:sym typeface="Times New Roman"/>
              </a:rPr>
              <a:t>No expertise help them</a:t>
            </a:r>
          </a:p>
          <a:p>
            <a:endParaRPr lang="en-US" sz="1200" b="1">
              <a:solidFill>
                <a:schemeClr val="tx1"/>
              </a:solidFill>
              <a:latin typeface="Times New Roman"/>
              <a:cs typeface="Times New Roman"/>
            </a:endParaRPr>
          </a:p>
        </p:txBody>
      </p:sp>
      <p:sp>
        <p:nvSpPr>
          <p:cNvPr id="9" name="TextBox 8">
            <a:extLst>
              <a:ext uri="{FF2B5EF4-FFF2-40B4-BE49-F238E27FC236}">
                <a16:creationId xmlns:a16="http://schemas.microsoft.com/office/drawing/2014/main" id="{7C7C64F1-F0EB-1EE2-41C5-702E0E0E944F}"/>
              </a:ext>
            </a:extLst>
          </p:cNvPr>
          <p:cNvSpPr txBox="1"/>
          <p:nvPr/>
        </p:nvSpPr>
        <p:spPr>
          <a:xfrm>
            <a:off x="4715235" y="3131664"/>
            <a:ext cx="4366009" cy="2031325"/>
          </a:xfrm>
          <a:prstGeom prst="rect">
            <a:avLst/>
          </a:prstGeom>
          <a:noFill/>
        </p:spPr>
        <p:txBody>
          <a:bodyPr wrap="square" rtlCol="0">
            <a:spAutoFit/>
          </a:bodyPr>
          <a:lstStyle/>
          <a:p>
            <a:r>
              <a:rPr lang="en-US" sz="1200" b="1">
                <a:solidFill>
                  <a:srgbClr val="1155CC"/>
                </a:solidFill>
                <a:latin typeface="Times New Roman"/>
                <a:cs typeface="Times New Roman"/>
              </a:rPr>
              <a:t>Marketing suggestion:</a:t>
            </a:r>
          </a:p>
          <a:p>
            <a:endParaRPr lang="en-US"/>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i="0" u="none" strike="noStrike" kern="0" cap="none" spc="0" normalizeH="0" baseline="0" noProof="0">
                <a:ln>
                  <a:noFill/>
                </a:ln>
                <a:solidFill>
                  <a:schemeClr val="tx1"/>
                </a:solidFill>
                <a:effectLst/>
                <a:uLnTx/>
                <a:uFillTx/>
                <a:latin typeface="Times New Roman"/>
                <a:ea typeface="Times New Roman"/>
                <a:cs typeface="Times New Roman"/>
                <a:sym typeface="Times New Roman"/>
              </a:rPr>
              <a:t>Demonstrate the benefits of active problem solving in the advertising</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i="0" u="none" strike="noStrike" kern="0" cap="none" spc="0" normalizeH="0" baseline="0" noProof="0">
                <a:ln>
                  <a:noFill/>
                </a:ln>
                <a:solidFill>
                  <a:schemeClr val="tx1"/>
                </a:solidFill>
                <a:effectLst/>
                <a:uLnTx/>
                <a:uFillTx/>
                <a:latin typeface="Times New Roman"/>
                <a:ea typeface="Times New Roman"/>
                <a:cs typeface="Times New Roman"/>
                <a:sym typeface="Times New Roman"/>
              </a:rPr>
              <a:t>Show an excellent service attitude at the first consultation</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Sign a confidentiality agreement</a:t>
            </a:r>
          </a:p>
          <a:p>
            <a:endParaRPr lang="en-US"/>
          </a:p>
          <a:p>
            <a:endParaRPr lang="en-US"/>
          </a:p>
        </p:txBody>
      </p:sp>
    </p:spTree>
    <p:extLst>
      <p:ext uri="{BB962C8B-B14F-4D97-AF65-F5344CB8AC3E}">
        <p14:creationId xmlns:p14="http://schemas.microsoft.com/office/powerpoint/2010/main" val="331256982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6FCE-5B22-649D-2634-D0E9557A122C}"/>
              </a:ext>
            </a:extLst>
          </p:cNvPr>
          <p:cNvSpPr>
            <a:spLocks noGrp="1"/>
          </p:cNvSpPr>
          <p:nvPr>
            <p:ph type="title"/>
          </p:nvPr>
        </p:nvSpPr>
        <p:spPr/>
        <p:txBody>
          <a:bodyPr/>
          <a:lstStyle/>
          <a:p>
            <a:r>
              <a:rPr lang="en-US"/>
              <a:t>Courses Setting</a:t>
            </a:r>
          </a:p>
        </p:txBody>
      </p:sp>
      <p:pic>
        <p:nvPicPr>
          <p:cNvPr id="4" name="Picture 3">
            <a:extLst>
              <a:ext uri="{FF2B5EF4-FFF2-40B4-BE49-F238E27FC236}">
                <a16:creationId xmlns:a16="http://schemas.microsoft.com/office/drawing/2014/main" id="{D1F971B9-0BA9-388C-CBF2-99003F6E2E42}"/>
              </a:ext>
            </a:extLst>
          </p:cNvPr>
          <p:cNvPicPr>
            <a:picLocks noChangeAspect="1"/>
          </p:cNvPicPr>
          <p:nvPr/>
        </p:nvPicPr>
        <p:blipFill>
          <a:blip r:embed="rId2"/>
          <a:stretch>
            <a:fillRect/>
          </a:stretch>
        </p:blipFill>
        <p:spPr>
          <a:xfrm>
            <a:off x="151998" y="1176313"/>
            <a:ext cx="3773156" cy="2267908"/>
          </a:xfrm>
          <a:prstGeom prst="rect">
            <a:avLst/>
          </a:prstGeom>
        </p:spPr>
      </p:pic>
      <p:pic>
        <p:nvPicPr>
          <p:cNvPr id="5" name="Picture 4">
            <a:extLst>
              <a:ext uri="{FF2B5EF4-FFF2-40B4-BE49-F238E27FC236}">
                <a16:creationId xmlns:a16="http://schemas.microsoft.com/office/drawing/2014/main" id="{792047EE-BBCA-B33F-0395-50EE51ED2A8A}"/>
              </a:ext>
            </a:extLst>
          </p:cNvPr>
          <p:cNvPicPr>
            <a:picLocks noChangeAspect="1"/>
          </p:cNvPicPr>
          <p:nvPr/>
        </p:nvPicPr>
        <p:blipFill>
          <a:blip r:embed="rId3"/>
          <a:stretch>
            <a:fillRect/>
          </a:stretch>
        </p:blipFill>
        <p:spPr>
          <a:xfrm>
            <a:off x="5218847" y="1206642"/>
            <a:ext cx="3722697" cy="2237579"/>
          </a:xfrm>
          <a:prstGeom prst="rect">
            <a:avLst/>
          </a:prstGeom>
        </p:spPr>
      </p:pic>
      <p:sp>
        <p:nvSpPr>
          <p:cNvPr id="7" name="TextBox 6">
            <a:extLst>
              <a:ext uri="{FF2B5EF4-FFF2-40B4-BE49-F238E27FC236}">
                <a16:creationId xmlns:a16="http://schemas.microsoft.com/office/drawing/2014/main" id="{7172E2D6-4F51-B38D-711E-31BEC1AC7237}"/>
              </a:ext>
            </a:extLst>
          </p:cNvPr>
          <p:cNvSpPr txBox="1"/>
          <p:nvPr/>
        </p:nvSpPr>
        <p:spPr>
          <a:xfrm>
            <a:off x="704347" y="3633701"/>
            <a:ext cx="8098338" cy="2123658"/>
          </a:xfrm>
          <a:prstGeom prst="rect">
            <a:avLst/>
          </a:prstGeom>
          <a:noFill/>
        </p:spPr>
        <p:txBody>
          <a:bodyPr wrap="square" rtlCol="0">
            <a:spAutoFit/>
          </a:bodyPr>
          <a:lstStyle/>
          <a:p>
            <a:r>
              <a:rPr lang="en-US" sz="1200" b="1">
                <a:solidFill>
                  <a:srgbClr val="1155CC"/>
                </a:solidFill>
                <a:latin typeface="Times New Roman"/>
                <a:cs typeface="Times New Roman"/>
              </a:rPr>
              <a:t>Marketing suggestion:</a:t>
            </a:r>
          </a:p>
          <a:p>
            <a:endParaRPr lang="en-US" sz="1200" b="1">
              <a:solidFill>
                <a:srgbClr val="1155CC"/>
              </a:solidFill>
              <a:latin typeface="Times New Roman"/>
              <a:cs typeface="Times New Roman"/>
            </a:endParaRP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Offer courses that are related these topics as well as a detailed diet, exercise and exercise plan for these business persons. </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Provide bundle service together with 3heart to provide a more holistic product content</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p:txBody>
      </p:sp>
    </p:spTree>
    <p:extLst>
      <p:ext uri="{BB962C8B-B14F-4D97-AF65-F5344CB8AC3E}">
        <p14:creationId xmlns:p14="http://schemas.microsoft.com/office/powerpoint/2010/main" val="35694835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5F60-7720-DD2D-1C96-72344639E50C}"/>
              </a:ext>
            </a:extLst>
          </p:cNvPr>
          <p:cNvSpPr>
            <a:spLocks noGrp="1"/>
          </p:cNvSpPr>
          <p:nvPr>
            <p:ph type="title"/>
          </p:nvPr>
        </p:nvSpPr>
        <p:spPr/>
        <p:txBody>
          <a:bodyPr>
            <a:normAutofit/>
          </a:bodyPr>
          <a:lstStyle/>
          <a:p>
            <a:r>
              <a:rPr lang="en-GB" sz="4000" b="1">
                <a:effectLst/>
                <a:latin typeface="Times New Roman" panose="02020603050405020304" pitchFamily="18" charset="0"/>
                <a:ea typeface="Times New Roman" panose="02020603050405020304" pitchFamily="18" charset="0"/>
              </a:rPr>
              <a:t>Coach analysis</a:t>
            </a:r>
            <a:endParaRPr lang="en-US" sz="4800"/>
          </a:p>
        </p:txBody>
      </p:sp>
      <p:sp>
        <p:nvSpPr>
          <p:cNvPr id="3" name="Text Placeholder 2">
            <a:extLst>
              <a:ext uri="{FF2B5EF4-FFF2-40B4-BE49-F238E27FC236}">
                <a16:creationId xmlns:a16="http://schemas.microsoft.com/office/drawing/2014/main" id="{FA41FD91-6F4F-5E24-EAB0-7A8D97E33793}"/>
              </a:ext>
            </a:extLst>
          </p:cNvPr>
          <p:cNvSpPr>
            <a:spLocks noGrp="1"/>
          </p:cNvSpPr>
          <p:nvPr>
            <p:ph type="body" idx="1"/>
          </p:nvPr>
        </p:nvSpPr>
        <p:spPr/>
        <p:txBody>
          <a:bodyPr/>
          <a:lstStyle/>
          <a:p>
            <a:r>
              <a:rPr lang="en-GB" sz="1800" b="1">
                <a:effectLst/>
                <a:latin typeface="Times New Roman" panose="02020603050405020304" pitchFamily="18" charset="0"/>
                <a:ea typeface="Times New Roman" panose="02020603050405020304" pitchFamily="18" charset="0"/>
              </a:rPr>
              <a:t>Coach base analysis</a:t>
            </a:r>
          </a:p>
          <a:p>
            <a:r>
              <a:rPr lang="en-GB" sz="1800" b="1">
                <a:effectLst/>
                <a:latin typeface="Times New Roman" panose="02020603050405020304" pitchFamily="18" charset="0"/>
                <a:ea typeface="Times New Roman" panose="02020603050405020304" pitchFamily="18" charset="0"/>
              </a:rPr>
              <a:t>Coach source analysis</a:t>
            </a:r>
            <a:endParaRPr lang="en-AU" sz="1800" b="1">
              <a:effectLst/>
              <a:latin typeface="Times New Roman" panose="02020603050405020304" pitchFamily="18" charset="0"/>
              <a:ea typeface="Times New Roman" panose="02020603050405020304" pitchFamily="18" charset="0"/>
            </a:endParaRPr>
          </a:p>
          <a:p>
            <a:endParaRPr lang="en-AU" sz="1800" b="1">
              <a:effectLst/>
              <a:latin typeface="Times New Roman" panose="02020603050405020304" pitchFamily="18" charset="0"/>
              <a:ea typeface="Times New Roman" panose="02020603050405020304" pitchFamily="18" charset="0"/>
            </a:endParaRPr>
          </a:p>
          <a:p>
            <a:endParaRPr lang="en-US"/>
          </a:p>
        </p:txBody>
      </p:sp>
    </p:spTree>
    <p:extLst>
      <p:ext uri="{BB962C8B-B14F-4D97-AF65-F5344CB8AC3E}">
        <p14:creationId xmlns:p14="http://schemas.microsoft.com/office/powerpoint/2010/main" val="42797242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934F-7BAE-9A89-C3EE-CCB5D2C9C1FF}"/>
              </a:ext>
            </a:extLst>
          </p:cNvPr>
          <p:cNvSpPr>
            <a:spLocks noGrp="1"/>
          </p:cNvSpPr>
          <p:nvPr>
            <p:ph type="title"/>
          </p:nvPr>
        </p:nvSpPr>
        <p:spPr/>
        <p:txBody>
          <a:bodyPr>
            <a:normAutofit fontScale="90000"/>
          </a:bodyPr>
          <a:lstStyle/>
          <a:p>
            <a:r>
              <a:rPr lang="en-GB" sz="2400" b="1">
                <a:effectLst/>
                <a:latin typeface="Times New Roman" panose="02020603050405020304" pitchFamily="18" charset="0"/>
                <a:ea typeface="Times New Roman" panose="02020603050405020304" pitchFamily="18" charset="0"/>
              </a:rPr>
              <a:t>Coach base analysis</a:t>
            </a:r>
            <a:br>
              <a:rPr lang="en-GB" sz="2400" b="1">
                <a:effectLst/>
                <a:latin typeface="Times New Roman" panose="02020603050405020304" pitchFamily="18" charset="0"/>
                <a:ea typeface="Times New Roman" panose="02020603050405020304" pitchFamily="18" charset="0"/>
              </a:rPr>
            </a:br>
            <a:endParaRPr lang="en-US" sz="3600"/>
          </a:p>
        </p:txBody>
      </p:sp>
      <p:pic>
        <p:nvPicPr>
          <p:cNvPr id="5" name="image3.png">
            <a:extLst>
              <a:ext uri="{FF2B5EF4-FFF2-40B4-BE49-F238E27FC236}">
                <a16:creationId xmlns:a16="http://schemas.microsoft.com/office/drawing/2014/main" id="{E59102DB-0052-B160-7339-C75E1A9B071F}"/>
              </a:ext>
            </a:extLst>
          </p:cNvPr>
          <p:cNvPicPr>
            <a:picLocks noChangeAspect="1"/>
          </p:cNvPicPr>
          <p:nvPr/>
        </p:nvPicPr>
        <p:blipFill>
          <a:blip r:embed="rId2"/>
          <a:srcRect/>
          <a:stretch>
            <a:fillRect/>
          </a:stretch>
        </p:blipFill>
        <p:spPr>
          <a:xfrm>
            <a:off x="1727199" y="1017725"/>
            <a:ext cx="5589313" cy="3988385"/>
          </a:xfrm>
          <a:prstGeom prst="rect">
            <a:avLst/>
          </a:prstGeom>
          <a:ln/>
        </p:spPr>
      </p:pic>
      <p:grpSp>
        <p:nvGrpSpPr>
          <p:cNvPr id="56" name="Group 55">
            <a:extLst>
              <a:ext uri="{FF2B5EF4-FFF2-40B4-BE49-F238E27FC236}">
                <a16:creationId xmlns:a16="http://schemas.microsoft.com/office/drawing/2014/main" id="{896F2E3A-A8F1-35C1-FC49-5EEEBC10A96B}"/>
              </a:ext>
            </a:extLst>
          </p:cNvPr>
          <p:cNvGrpSpPr/>
          <p:nvPr/>
        </p:nvGrpSpPr>
        <p:grpSpPr>
          <a:xfrm>
            <a:off x="141539" y="1760926"/>
            <a:ext cx="2758679" cy="1642091"/>
            <a:chOff x="141539" y="1760926"/>
            <a:chExt cx="2758679" cy="1642091"/>
          </a:xfrm>
        </p:grpSpPr>
        <p:sp>
          <p:nvSpPr>
            <p:cNvPr id="6" name="Rectangle 5">
              <a:extLst>
                <a:ext uri="{FF2B5EF4-FFF2-40B4-BE49-F238E27FC236}">
                  <a16:creationId xmlns:a16="http://schemas.microsoft.com/office/drawing/2014/main" id="{2A94D1C0-AEFC-730E-4BF2-0B26FDAB8FD3}"/>
                </a:ext>
              </a:extLst>
            </p:cNvPr>
            <p:cNvSpPr/>
            <p:nvPr/>
          </p:nvSpPr>
          <p:spPr>
            <a:xfrm>
              <a:off x="141539" y="1760926"/>
              <a:ext cx="2004286" cy="471054"/>
            </a:xfrm>
            <a:prstGeom prst="rect">
              <a:avLst/>
            </a:prstGeom>
            <a:ln w="6350">
              <a:solidFill>
                <a:srgbClr val="4E79A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Located in Sydney </a:t>
              </a:r>
              <a:r>
                <a:rPr lang="en-US" altLang="zh-CN">
                  <a:effectLst/>
                  <a:latin typeface="Times New Roman" panose="02020603050405020304" pitchFamily="18" charset="0"/>
                  <a:cs typeface="Times New Roman" panose="02020603050405020304" pitchFamily="18" charset="0"/>
                </a:rPr>
                <a:t>&amp; Melbourne</a:t>
              </a:r>
              <a:r>
                <a:rPr lang="en-US">
                  <a:latin typeface="Times New Roman" panose="02020603050405020304" pitchFamily="18" charset="0"/>
                  <a:cs typeface="Times New Roman" panose="02020603050405020304" pitchFamily="18" charset="0"/>
                </a:rPr>
                <a:t> </a:t>
              </a:r>
            </a:p>
          </p:txBody>
        </p:sp>
        <p:cxnSp>
          <p:nvCxnSpPr>
            <p:cNvPr id="16" name="Straight Arrow Connector 15">
              <a:extLst>
                <a:ext uri="{FF2B5EF4-FFF2-40B4-BE49-F238E27FC236}">
                  <a16:creationId xmlns:a16="http://schemas.microsoft.com/office/drawing/2014/main" id="{720367C9-7E0D-F6FE-14FA-60BB897295B2}"/>
                </a:ext>
              </a:extLst>
            </p:cNvPr>
            <p:cNvCxnSpPr>
              <a:cxnSpLocks/>
            </p:cNvCxnSpPr>
            <p:nvPr/>
          </p:nvCxnSpPr>
          <p:spPr>
            <a:xfrm>
              <a:off x="2145825" y="1996453"/>
              <a:ext cx="754393" cy="663620"/>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62CF7E6-7079-3100-88C5-D28B227C7898}"/>
                </a:ext>
              </a:extLst>
            </p:cNvPr>
            <p:cNvCxnSpPr>
              <a:cxnSpLocks/>
            </p:cNvCxnSpPr>
            <p:nvPr/>
          </p:nvCxnSpPr>
          <p:spPr>
            <a:xfrm>
              <a:off x="2145825" y="1996453"/>
              <a:ext cx="532720" cy="1406564"/>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0A34A57-6D86-075D-A87C-E36913613DC6}"/>
              </a:ext>
            </a:extLst>
          </p:cNvPr>
          <p:cNvGrpSpPr/>
          <p:nvPr/>
        </p:nvGrpSpPr>
        <p:grpSpPr>
          <a:xfrm>
            <a:off x="6465457" y="1565749"/>
            <a:ext cx="2503055" cy="471054"/>
            <a:chOff x="-204830" y="1913326"/>
            <a:chExt cx="2503055" cy="471054"/>
          </a:xfrm>
        </p:grpSpPr>
        <p:sp>
          <p:nvSpPr>
            <p:cNvPr id="26" name="Rectangle 25">
              <a:extLst>
                <a:ext uri="{FF2B5EF4-FFF2-40B4-BE49-F238E27FC236}">
                  <a16:creationId xmlns:a16="http://schemas.microsoft.com/office/drawing/2014/main" id="{A1645737-6A75-D9E9-0BE3-FD138A7B2D8A}"/>
                </a:ext>
              </a:extLst>
            </p:cNvPr>
            <p:cNvSpPr/>
            <p:nvPr/>
          </p:nvSpPr>
          <p:spPr>
            <a:xfrm>
              <a:off x="293939" y="1913326"/>
              <a:ext cx="2004286" cy="471054"/>
            </a:xfrm>
            <a:prstGeom prst="rect">
              <a:avLst/>
            </a:prstGeom>
            <a:ln w="6350">
              <a:solidFill>
                <a:srgbClr val="4E79A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Working on several jobs is a norm</a:t>
              </a:r>
            </a:p>
          </p:txBody>
        </p:sp>
        <p:cxnSp>
          <p:nvCxnSpPr>
            <p:cNvPr id="27" name="Straight Arrow Connector 26">
              <a:extLst>
                <a:ext uri="{FF2B5EF4-FFF2-40B4-BE49-F238E27FC236}">
                  <a16:creationId xmlns:a16="http://schemas.microsoft.com/office/drawing/2014/main" id="{8B5AF357-3E0F-20C0-BB2C-805C59E69496}"/>
                </a:ext>
              </a:extLst>
            </p:cNvPr>
            <p:cNvCxnSpPr>
              <a:cxnSpLocks/>
            </p:cNvCxnSpPr>
            <p:nvPr/>
          </p:nvCxnSpPr>
          <p:spPr>
            <a:xfrm flipH="1">
              <a:off x="-204830" y="2148853"/>
              <a:ext cx="498769" cy="235527"/>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307FB8C5-D472-15C8-446B-C423A14B63D1}"/>
              </a:ext>
            </a:extLst>
          </p:cNvPr>
          <p:cNvGrpSpPr/>
          <p:nvPr/>
        </p:nvGrpSpPr>
        <p:grpSpPr>
          <a:xfrm>
            <a:off x="6465457" y="2871171"/>
            <a:ext cx="2503055" cy="471054"/>
            <a:chOff x="-204830" y="1913326"/>
            <a:chExt cx="2503055" cy="471054"/>
          </a:xfrm>
        </p:grpSpPr>
        <p:sp>
          <p:nvSpPr>
            <p:cNvPr id="33" name="Rectangle 32">
              <a:extLst>
                <a:ext uri="{FF2B5EF4-FFF2-40B4-BE49-F238E27FC236}">
                  <a16:creationId xmlns:a16="http://schemas.microsoft.com/office/drawing/2014/main" id="{4D77478B-ED1F-FEB0-D00C-0E097FF91034}"/>
                </a:ext>
              </a:extLst>
            </p:cNvPr>
            <p:cNvSpPr/>
            <p:nvPr/>
          </p:nvSpPr>
          <p:spPr>
            <a:xfrm>
              <a:off x="293939" y="1913326"/>
              <a:ext cx="2004286" cy="471054"/>
            </a:xfrm>
            <a:prstGeom prst="rect">
              <a:avLst/>
            </a:prstGeom>
            <a:ln w="6350">
              <a:solidFill>
                <a:srgbClr val="4E79A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Most have at least a Bachelor degree</a:t>
              </a:r>
            </a:p>
          </p:txBody>
        </p:sp>
        <p:cxnSp>
          <p:nvCxnSpPr>
            <p:cNvPr id="34" name="Straight Arrow Connector 33">
              <a:extLst>
                <a:ext uri="{FF2B5EF4-FFF2-40B4-BE49-F238E27FC236}">
                  <a16:creationId xmlns:a16="http://schemas.microsoft.com/office/drawing/2014/main" id="{4B58CD77-1F8E-E02A-62B2-35F7CE439762}"/>
                </a:ext>
              </a:extLst>
            </p:cNvPr>
            <p:cNvCxnSpPr>
              <a:cxnSpLocks/>
            </p:cNvCxnSpPr>
            <p:nvPr/>
          </p:nvCxnSpPr>
          <p:spPr>
            <a:xfrm flipH="1">
              <a:off x="-204830" y="2148853"/>
              <a:ext cx="498769" cy="235527"/>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07F36C8B-DB16-1389-F11D-40D13D92CE44}"/>
              </a:ext>
            </a:extLst>
          </p:cNvPr>
          <p:cNvGrpSpPr/>
          <p:nvPr/>
        </p:nvGrpSpPr>
        <p:grpSpPr>
          <a:xfrm>
            <a:off x="5754257" y="3784823"/>
            <a:ext cx="3214255" cy="681904"/>
            <a:chOff x="5754257" y="3784823"/>
            <a:chExt cx="3214255" cy="681904"/>
          </a:xfrm>
        </p:grpSpPr>
        <p:sp>
          <p:nvSpPr>
            <p:cNvPr id="36" name="Rectangle 35">
              <a:extLst>
                <a:ext uri="{FF2B5EF4-FFF2-40B4-BE49-F238E27FC236}">
                  <a16:creationId xmlns:a16="http://schemas.microsoft.com/office/drawing/2014/main" id="{2CA8A3D2-E20D-B2DB-30BC-30D2F7D81B60}"/>
                </a:ext>
              </a:extLst>
            </p:cNvPr>
            <p:cNvSpPr/>
            <p:nvPr/>
          </p:nvSpPr>
          <p:spPr>
            <a:xfrm>
              <a:off x="6964226" y="3784823"/>
              <a:ext cx="2004286" cy="681904"/>
            </a:xfrm>
            <a:prstGeom prst="rect">
              <a:avLst/>
            </a:prstGeom>
            <a:ln w="6350">
              <a:solidFill>
                <a:srgbClr val="4E79A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Some have relevant qualifications and publish experience</a:t>
              </a:r>
            </a:p>
          </p:txBody>
        </p:sp>
        <p:cxnSp>
          <p:nvCxnSpPr>
            <p:cNvPr id="37" name="Straight Arrow Connector 36">
              <a:extLst>
                <a:ext uri="{FF2B5EF4-FFF2-40B4-BE49-F238E27FC236}">
                  <a16:creationId xmlns:a16="http://schemas.microsoft.com/office/drawing/2014/main" id="{2CEEBACF-7DD5-017F-62EF-E977944973A2}"/>
                </a:ext>
              </a:extLst>
            </p:cNvPr>
            <p:cNvCxnSpPr>
              <a:cxnSpLocks/>
              <a:stCxn id="36" idx="1"/>
            </p:cNvCxnSpPr>
            <p:nvPr/>
          </p:nvCxnSpPr>
          <p:spPr>
            <a:xfrm flipH="1">
              <a:off x="6788738" y="4125775"/>
              <a:ext cx="175488" cy="260204"/>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ACE5447-FED0-04E4-2BB7-C88AFA61B0B2}"/>
                </a:ext>
              </a:extLst>
            </p:cNvPr>
            <p:cNvCxnSpPr>
              <a:cxnSpLocks/>
              <a:stCxn id="36" idx="1"/>
            </p:cNvCxnSpPr>
            <p:nvPr/>
          </p:nvCxnSpPr>
          <p:spPr>
            <a:xfrm flipH="1">
              <a:off x="5754257" y="4125775"/>
              <a:ext cx="1209969" cy="93262"/>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803D90E-BCDC-E8FC-25C5-2D535155EB23}"/>
              </a:ext>
            </a:extLst>
          </p:cNvPr>
          <p:cNvGrpSpPr/>
          <p:nvPr/>
        </p:nvGrpSpPr>
        <p:grpSpPr>
          <a:xfrm>
            <a:off x="0" y="3427933"/>
            <a:ext cx="2412179" cy="697841"/>
            <a:chOff x="293939" y="1913325"/>
            <a:chExt cx="2412179" cy="697841"/>
          </a:xfrm>
        </p:grpSpPr>
        <p:sp>
          <p:nvSpPr>
            <p:cNvPr id="46" name="Rectangle 45">
              <a:extLst>
                <a:ext uri="{FF2B5EF4-FFF2-40B4-BE49-F238E27FC236}">
                  <a16:creationId xmlns:a16="http://schemas.microsoft.com/office/drawing/2014/main" id="{CB1CB8EA-4440-50CC-C97A-18EE5642CB78}"/>
                </a:ext>
              </a:extLst>
            </p:cNvPr>
            <p:cNvSpPr/>
            <p:nvPr/>
          </p:nvSpPr>
          <p:spPr>
            <a:xfrm>
              <a:off x="293939" y="1913325"/>
              <a:ext cx="2004286" cy="697841"/>
            </a:xfrm>
            <a:prstGeom prst="rect">
              <a:avLst/>
            </a:prstGeom>
            <a:ln w="6350">
              <a:solidFill>
                <a:srgbClr val="4E79A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Most have more than 10 years working experience</a:t>
              </a:r>
            </a:p>
          </p:txBody>
        </p:sp>
        <p:cxnSp>
          <p:nvCxnSpPr>
            <p:cNvPr id="47" name="Straight Arrow Connector 46">
              <a:extLst>
                <a:ext uri="{FF2B5EF4-FFF2-40B4-BE49-F238E27FC236}">
                  <a16:creationId xmlns:a16="http://schemas.microsoft.com/office/drawing/2014/main" id="{E4EC12A3-F369-B76F-2B8E-682B12DE4094}"/>
                </a:ext>
              </a:extLst>
            </p:cNvPr>
            <p:cNvCxnSpPr>
              <a:cxnSpLocks/>
              <a:stCxn id="46" idx="3"/>
            </p:cNvCxnSpPr>
            <p:nvPr/>
          </p:nvCxnSpPr>
          <p:spPr>
            <a:xfrm>
              <a:off x="2298225" y="2262246"/>
              <a:ext cx="407893" cy="134297"/>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5874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extBox 1">
            <a:extLst>
              <a:ext uri="{FF2B5EF4-FFF2-40B4-BE49-F238E27FC236}">
                <a16:creationId xmlns:a16="http://schemas.microsoft.com/office/drawing/2014/main" id="{FE46A000-034C-8471-F1F2-2984899E32E2}"/>
              </a:ext>
            </a:extLst>
          </p:cNvPr>
          <p:cNvSpPr txBox="1"/>
          <p:nvPr/>
        </p:nvSpPr>
        <p:spPr>
          <a:xfrm>
            <a:off x="2319372" y="1714499"/>
            <a:ext cx="513932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Times New Roman"/>
              </a:rPr>
              <a:t>Industry Analysis</a:t>
            </a:r>
          </a:p>
        </p:txBody>
      </p:sp>
      <p:sp>
        <p:nvSpPr>
          <p:cNvPr id="4" name="Text Placeholder 6">
            <a:extLst>
              <a:ext uri="{FF2B5EF4-FFF2-40B4-BE49-F238E27FC236}">
                <a16:creationId xmlns:a16="http://schemas.microsoft.com/office/drawing/2014/main" id="{7B800C98-C8DA-E02A-BED3-6DB82042744D}"/>
              </a:ext>
            </a:extLst>
          </p:cNvPr>
          <p:cNvSpPr txBox="1">
            <a:spLocks/>
          </p:cNvSpPr>
          <p:nvPr/>
        </p:nvSpPr>
        <p:spPr>
          <a:xfrm>
            <a:off x="311700" y="3152225"/>
            <a:ext cx="8520600" cy="13008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400" b="0" i="0" u="none" strike="noStrike" cap="none">
                <a:solidFill>
                  <a:schemeClr val="dk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just">
              <a:buChar char="•"/>
            </a:pPr>
            <a:r>
              <a:rPr lang="en-US" sz="1700">
                <a:latin typeface="Times New Roman"/>
                <a:cs typeface="Times New Roman"/>
              </a:rPr>
              <a:t>Identifying growth opportunities</a:t>
            </a:r>
            <a:endParaRPr lang="en-US"/>
          </a:p>
          <a:p>
            <a:pPr algn="just">
              <a:buChar char="•"/>
            </a:pPr>
            <a:r>
              <a:rPr lang="en-US" sz="1700">
                <a:latin typeface="Times New Roman"/>
                <a:cs typeface="Times New Roman"/>
              </a:rPr>
              <a:t>PESTEL Analysis</a:t>
            </a:r>
            <a:endParaRPr lang="en-US" sz="1700"/>
          </a:p>
          <a:p>
            <a:pPr algn="just">
              <a:buChar char="•"/>
            </a:pPr>
            <a:r>
              <a:rPr lang="en-US" sz="1700">
                <a:latin typeface="Times New Roman"/>
                <a:cs typeface="Times New Roman"/>
              </a:rPr>
              <a:t>SWOT Analysis</a:t>
            </a:r>
            <a:endParaRPr lang="en-US" sz="1700"/>
          </a:p>
          <a:p>
            <a:pPr algn="just">
              <a:buChar char="•"/>
            </a:pPr>
            <a:r>
              <a:rPr lang="en-US" sz="1700">
                <a:latin typeface="Times New Roman"/>
                <a:cs typeface="Times New Roman"/>
              </a:rPr>
              <a:t>Competitor Analysis</a:t>
            </a:r>
            <a:endParaRPr lang="en-US" sz="1700"/>
          </a:p>
          <a:p>
            <a:pPr algn="just">
              <a:buChar char="•"/>
            </a:pPr>
            <a:r>
              <a:rPr lang="en-US" sz="1700">
                <a:latin typeface="Times New Roman"/>
                <a:cs typeface="Times New Roman"/>
              </a:rPr>
              <a:t>Marketing ideas &amp; strategies</a:t>
            </a:r>
            <a:endParaRPr lang="en-US" sz="1700"/>
          </a:p>
          <a:p>
            <a:endParaRPr lang="en-US"/>
          </a:p>
        </p:txBody>
      </p:sp>
      <p:sp>
        <p:nvSpPr>
          <p:cNvPr id="5" name="TextBox 4">
            <a:extLst>
              <a:ext uri="{FF2B5EF4-FFF2-40B4-BE49-F238E27FC236}">
                <a16:creationId xmlns:a16="http://schemas.microsoft.com/office/drawing/2014/main" id="{1198A7E9-835C-C843-BAF3-2DAB619003F4}"/>
              </a:ext>
            </a:extLst>
          </p:cNvPr>
          <p:cNvSpPr txBox="1"/>
          <p:nvPr/>
        </p:nvSpPr>
        <p:spPr>
          <a:xfrm>
            <a:off x="1376605" y="2477890"/>
            <a:ext cx="697480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rPr>
              <a:t>Generally educational services industry, especially truly helping customers </a:t>
            </a:r>
          </a:p>
        </p:txBody>
      </p:sp>
    </p:spTree>
    <p:extLst>
      <p:ext uri="{BB962C8B-B14F-4D97-AF65-F5344CB8AC3E}">
        <p14:creationId xmlns:p14="http://schemas.microsoft.com/office/powerpoint/2010/main" val="88675322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934F-7BAE-9A89-C3EE-CCB5D2C9C1FF}"/>
              </a:ext>
            </a:extLst>
          </p:cNvPr>
          <p:cNvSpPr>
            <a:spLocks noGrp="1"/>
          </p:cNvSpPr>
          <p:nvPr>
            <p:ph type="title"/>
          </p:nvPr>
        </p:nvSpPr>
        <p:spPr/>
        <p:txBody>
          <a:bodyPr>
            <a:normAutofit/>
          </a:bodyPr>
          <a:lstStyle/>
          <a:p>
            <a:r>
              <a:rPr lang="en-GB" sz="2200" b="1">
                <a:effectLst/>
                <a:latin typeface="Times New Roman" panose="02020603050405020304" pitchFamily="18" charset="0"/>
                <a:ea typeface="Times New Roman" panose="02020603050405020304" pitchFamily="18" charset="0"/>
              </a:rPr>
              <a:t>Coach base analysis</a:t>
            </a:r>
            <a:endParaRPr lang="en-US" sz="2200"/>
          </a:p>
        </p:txBody>
      </p:sp>
      <p:pic>
        <p:nvPicPr>
          <p:cNvPr id="5" name="image23.png">
            <a:extLst>
              <a:ext uri="{FF2B5EF4-FFF2-40B4-BE49-F238E27FC236}">
                <a16:creationId xmlns:a16="http://schemas.microsoft.com/office/drawing/2014/main" id="{6A0A7552-737D-BD13-064E-591F4F1076FB}"/>
              </a:ext>
            </a:extLst>
          </p:cNvPr>
          <p:cNvPicPr/>
          <p:nvPr/>
        </p:nvPicPr>
        <p:blipFill>
          <a:blip r:embed="rId2"/>
          <a:srcRect/>
          <a:stretch>
            <a:fillRect/>
          </a:stretch>
        </p:blipFill>
        <p:spPr>
          <a:xfrm>
            <a:off x="311700" y="1017725"/>
            <a:ext cx="5730875" cy="3962400"/>
          </a:xfrm>
          <a:prstGeom prst="rect">
            <a:avLst/>
          </a:prstGeom>
          <a:ln/>
        </p:spPr>
      </p:pic>
      <p:grpSp>
        <p:nvGrpSpPr>
          <p:cNvPr id="8" name="Group 7">
            <a:extLst>
              <a:ext uri="{FF2B5EF4-FFF2-40B4-BE49-F238E27FC236}">
                <a16:creationId xmlns:a16="http://schemas.microsoft.com/office/drawing/2014/main" id="{378C7FE7-003B-88E1-4F7B-7115CD2ACBB5}"/>
              </a:ext>
            </a:extLst>
          </p:cNvPr>
          <p:cNvGrpSpPr/>
          <p:nvPr/>
        </p:nvGrpSpPr>
        <p:grpSpPr>
          <a:xfrm>
            <a:off x="3313524" y="1354898"/>
            <a:ext cx="2510003" cy="1043754"/>
            <a:chOff x="-211778" y="1913326"/>
            <a:chExt cx="2510003" cy="1043754"/>
          </a:xfrm>
        </p:grpSpPr>
        <p:sp>
          <p:nvSpPr>
            <p:cNvPr id="9" name="Rectangle 8">
              <a:extLst>
                <a:ext uri="{FF2B5EF4-FFF2-40B4-BE49-F238E27FC236}">
                  <a16:creationId xmlns:a16="http://schemas.microsoft.com/office/drawing/2014/main" id="{CCC680EF-8FBA-8818-C94B-C242A6151FF4}"/>
                </a:ext>
              </a:extLst>
            </p:cNvPr>
            <p:cNvSpPr/>
            <p:nvPr/>
          </p:nvSpPr>
          <p:spPr>
            <a:xfrm>
              <a:off x="293939" y="1913326"/>
              <a:ext cx="2004286" cy="471054"/>
            </a:xfrm>
            <a:prstGeom prst="rect">
              <a:avLst/>
            </a:prstGeom>
            <a:ln w="6350">
              <a:solidFill>
                <a:srgbClr val="FFB6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solidFill>
                    <a:srgbClr val="FFB600"/>
                  </a:solidFill>
                  <a:latin typeface="Times New Roman" panose="02020603050405020304" pitchFamily="18" charset="0"/>
                  <a:cs typeface="Times New Roman" panose="02020603050405020304" pitchFamily="18" charset="0"/>
                </a:rPr>
                <a:t>Table list members within each group</a:t>
              </a:r>
            </a:p>
          </p:txBody>
        </p:sp>
        <p:cxnSp>
          <p:nvCxnSpPr>
            <p:cNvPr id="10" name="Straight Arrow Connector 9">
              <a:extLst>
                <a:ext uri="{FF2B5EF4-FFF2-40B4-BE49-F238E27FC236}">
                  <a16:creationId xmlns:a16="http://schemas.microsoft.com/office/drawing/2014/main" id="{88718018-9C40-9443-665C-AB4BE8647AE3}"/>
                </a:ext>
              </a:extLst>
            </p:cNvPr>
            <p:cNvCxnSpPr>
              <a:cxnSpLocks/>
            </p:cNvCxnSpPr>
            <p:nvPr/>
          </p:nvCxnSpPr>
          <p:spPr>
            <a:xfrm flipH="1">
              <a:off x="-211778" y="2148853"/>
              <a:ext cx="505717" cy="808227"/>
            </a:xfrm>
            <a:prstGeom prst="straightConnector1">
              <a:avLst/>
            </a:prstGeom>
            <a:ln>
              <a:solidFill>
                <a:srgbClr val="FFB6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A6FF3B3-737F-E9EC-C91F-EDD08262D23E}"/>
              </a:ext>
            </a:extLst>
          </p:cNvPr>
          <p:cNvGrpSpPr/>
          <p:nvPr/>
        </p:nvGrpSpPr>
        <p:grpSpPr>
          <a:xfrm>
            <a:off x="636143" y="1279702"/>
            <a:ext cx="2122028" cy="569250"/>
            <a:chOff x="176197" y="1913326"/>
            <a:chExt cx="2122028" cy="569250"/>
          </a:xfrm>
        </p:grpSpPr>
        <p:sp>
          <p:nvSpPr>
            <p:cNvPr id="12" name="Rectangle 11">
              <a:extLst>
                <a:ext uri="{FF2B5EF4-FFF2-40B4-BE49-F238E27FC236}">
                  <a16:creationId xmlns:a16="http://schemas.microsoft.com/office/drawing/2014/main" id="{09908F62-DD83-CF9F-0226-E409F08EBB96}"/>
                </a:ext>
              </a:extLst>
            </p:cNvPr>
            <p:cNvSpPr/>
            <p:nvPr/>
          </p:nvSpPr>
          <p:spPr>
            <a:xfrm>
              <a:off x="293939" y="1913326"/>
              <a:ext cx="2004286" cy="471054"/>
            </a:xfrm>
            <a:prstGeom prst="rect">
              <a:avLst/>
            </a:prstGeom>
            <a:ln w="6350">
              <a:solidFill>
                <a:srgbClr val="FFB6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solidFill>
                    <a:srgbClr val="FFB600"/>
                  </a:solidFill>
                  <a:latin typeface="Times New Roman" panose="02020603050405020304" pitchFamily="18" charset="0"/>
                  <a:cs typeface="Times New Roman" panose="02020603050405020304" pitchFamily="18" charset="0"/>
                </a:rPr>
                <a:t>Buttons used to filter each group </a:t>
              </a:r>
            </a:p>
          </p:txBody>
        </p:sp>
        <p:cxnSp>
          <p:nvCxnSpPr>
            <p:cNvPr id="13" name="Straight Arrow Connector 12">
              <a:extLst>
                <a:ext uri="{FF2B5EF4-FFF2-40B4-BE49-F238E27FC236}">
                  <a16:creationId xmlns:a16="http://schemas.microsoft.com/office/drawing/2014/main" id="{A29D4E17-EE94-A9F5-B246-5249B1C44030}"/>
                </a:ext>
              </a:extLst>
            </p:cNvPr>
            <p:cNvCxnSpPr>
              <a:cxnSpLocks/>
            </p:cNvCxnSpPr>
            <p:nvPr/>
          </p:nvCxnSpPr>
          <p:spPr>
            <a:xfrm flipH="1">
              <a:off x="176197" y="2148853"/>
              <a:ext cx="117742" cy="333723"/>
            </a:xfrm>
            <a:prstGeom prst="straightConnector1">
              <a:avLst/>
            </a:prstGeom>
            <a:ln>
              <a:solidFill>
                <a:srgbClr val="FFB6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097BAAF-F08A-CC77-64ED-108BA95E86E7}"/>
              </a:ext>
            </a:extLst>
          </p:cNvPr>
          <p:cNvGrpSpPr/>
          <p:nvPr/>
        </p:nvGrpSpPr>
        <p:grpSpPr>
          <a:xfrm>
            <a:off x="5514109" y="1615150"/>
            <a:ext cx="3183921" cy="956600"/>
            <a:chOff x="-885696" y="1913326"/>
            <a:chExt cx="3183921" cy="956600"/>
          </a:xfrm>
        </p:grpSpPr>
        <p:sp>
          <p:nvSpPr>
            <p:cNvPr id="16" name="Rectangle 15">
              <a:extLst>
                <a:ext uri="{FF2B5EF4-FFF2-40B4-BE49-F238E27FC236}">
                  <a16:creationId xmlns:a16="http://schemas.microsoft.com/office/drawing/2014/main" id="{D939E25A-331E-5AD3-0038-C62C16C778CD}"/>
                </a:ext>
              </a:extLst>
            </p:cNvPr>
            <p:cNvSpPr/>
            <p:nvPr/>
          </p:nvSpPr>
          <p:spPr>
            <a:xfrm>
              <a:off x="293939" y="1913326"/>
              <a:ext cx="2004286" cy="471054"/>
            </a:xfrm>
            <a:prstGeom prst="rect">
              <a:avLst/>
            </a:prstGeom>
            <a:ln w="6350">
              <a:solidFill>
                <a:srgbClr val="FFB6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a:solidFill>
                    <a:srgbClr val="FFB600"/>
                  </a:solidFill>
                  <a:latin typeface="Times New Roman" panose="02020603050405020304" pitchFamily="18" charset="0"/>
                  <a:cs typeface="Times New Roman" panose="02020603050405020304" pitchFamily="18" charset="0"/>
                </a:rPr>
                <a:t>Table shows detailed features of each group</a:t>
              </a:r>
            </a:p>
          </p:txBody>
        </p:sp>
        <p:cxnSp>
          <p:nvCxnSpPr>
            <p:cNvPr id="17" name="Straight Arrow Connector 16">
              <a:extLst>
                <a:ext uri="{FF2B5EF4-FFF2-40B4-BE49-F238E27FC236}">
                  <a16:creationId xmlns:a16="http://schemas.microsoft.com/office/drawing/2014/main" id="{69333325-A31F-BB3E-1AFD-F52B9269FBDB}"/>
                </a:ext>
              </a:extLst>
            </p:cNvPr>
            <p:cNvCxnSpPr>
              <a:cxnSpLocks/>
            </p:cNvCxnSpPr>
            <p:nvPr/>
          </p:nvCxnSpPr>
          <p:spPr>
            <a:xfrm flipH="1">
              <a:off x="-885696" y="2148853"/>
              <a:ext cx="1179635" cy="721073"/>
            </a:xfrm>
            <a:prstGeom prst="straightConnector1">
              <a:avLst/>
            </a:prstGeom>
            <a:ln>
              <a:solidFill>
                <a:srgbClr val="FFB6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CBFB5D47-E3CA-6F1D-E966-9B41F0A00A12}"/>
              </a:ext>
            </a:extLst>
          </p:cNvPr>
          <p:cNvSpPr/>
          <p:nvPr/>
        </p:nvSpPr>
        <p:spPr>
          <a:xfrm>
            <a:off x="461818" y="1850677"/>
            <a:ext cx="348651" cy="1040305"/>
          </a:xfrm>
          <a:prstGeom prst="rect">
            <a:avLst/>
          </a:prstGeom>
          <a:no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FE1A516E-2F56-0CD2-27E8-DDB57373E66E}"/>
              </a:ext>
            </a:extLst>
          </p:cNvPr>
          <p:cNvGrpSpPr/>
          <p:nvPr/>
        </p:nvGrpSpPr>
        <p:grpSpPr>
          <a:xfrm>
            <a:off x="2145825" y="2571750"/>
            <a:ext cx="6998175" cy="2277341"/>
            <a:chOff x="2145825" y="2571750"/>
            <a:chExt cx="6998175" cy="2277341"/>
          </a:xfrm>
        </p:grpSpPr>
        <p:grpSp>
          <p:nvGrpSpPr>
            <p:cNvPr id="21" name="Group 20">
              <a:extLst>
                <a:ext uri="{FF2B5EF4-FFF2-40B4-BE49-F238E27FC236}">
                  <a16:creationId xmlns:a16="http://schemas.microsoft.com/office/drawing/2014/main" id="{29A31954-B176-998D-BCE7-38837C4E7AD0}"/>
                </a:ext>
              </a:extLst>
            </p:cNvPr>
            <p:cNvGrpSpPr/>
            <p:nvPr/>
          </p:nvGrpSpPr>
          <p:grpSpPr>
            <a:xfrm>
              <a:off x="4830619" y="2571750"/>
              <a:ext cx="4313381" cy="2277341"/>
              <a:chOff x="-953309" y="1913326"/>
              <a:chExt cx="3251534" cy="471054"/>
            </a:xfrm>
          </p:grpSpPr>
          <p:sp>
            <p:nvSpPr>
              <p:cNvPr id="22" name="Rectangle 21">
                <a:extLst>
                  <a:ext uri="{FF2B5EF4-FFF2-40B4-BE49-F238E27FC236}">
                    <a16:creationId xmlns:a16="http://schemas.microsoft.com/office/drawing/2014/main" id="{0B380E56-D5A7-1BC8-B4FF-63DFECF15A4A}"/>
                  </a:ext>
                </a:extLst>
              </p:cNvPr>
              <p:cNvSpPr/>
              <p:nvPr/>
            </p:nvSpPr>
            <p:spPr>
              <a:xfrm>
                <a:off x="73456" y="1913326"/>
                <a:ext cx="2224769" cy="471054"/>
              </a:xfrm>
              <a:prstGeom prst="rect">
                <a:avLst/>
              </a:prstGeom>
              <a:ln w="6350">
                <a:solidFill>
                  <a:srgbClr val="4E79A7"/>
                </a:solidFill>
              </a:ln>
            </p:spPr>
            <p:style>
              <a:lnRef idx="2">
                <a:schemeClr val="accent1"/>
              </a:lnRef>
              <a:fillRef idx="1">
                <a:schemeClr val="lt1"/>
              </a:fillRef>
              <a:effectRef idx="0">
                <a:schemeClr val="accent1"/>
              </a:effectRef>
              <a:fontRef idx="minor">
                <a:schemeClr val="dk1"/>
              </a:fontRef>
            </p:style>
            <p:txBody>
              <a:bodyPr rtlCol="0" anchor="ctr"/>
              <a:lstStyle/>
              <a:p>
                <a:r>
                  <a:rPr lang="en-US" sz="1200" b="1">
                    <a:latin typeface="Times New Roman" panose="02020603050405020304" pitchFamily="18" charset="0"/>
                    <a:cs typeface="Times New Roman" panose="02020603050405020304" pitchFamily="18" charset="0"/>
                  </a:rPr>
                  <a:t>Most</a:t>
                </a:r>
                <a:r>
                  <a:rPr lang="zh-CN" altLang="en-US" sz="1200" b="1">
                    <a:latin typeface="Times New Roman" panose="02020603050405020304" pitchFamily="18" charset="0"/>
                    <a:cs typeface="Times New Roman" panose="02020603050405020304" pitchFamily="18" charset="0"/>
                  </a:rPr>
                  <a:t> </a:t>
                </a:r>
                <a:r>
                  <a:rPr lang="en-US" altLang="zh-CN" sz="1200" b="1">
                    <a:latin typeface="Times New Roman" panose="02020603050405020304" pitchFamily="18" charset="0"/>
                    <a:cs typeface="Times New Roman" panose="02020603050405020304" pitchFamily="18" charset="0"/>
                  </a:rPr>
                  <a:t>common coaches:</a:t>
                </a:r>
                <a:endParaRPr lang="en-US" sz="1200">
                  <a:latin typeface="Times New Roman" panose="02020603050405020304" pitchFamily="18" charset="0"/>
                  <a:cs typeface="Times New Roman" panose="02020603050405020304" pitchFamily="18" charset="0"/>
                </a:endParaRPr>
              </a:p>
              <a:p>
                <a:endParaRPr lang="en-US" sz="120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1">
                    <a:latin typeface="Times New Roman" panose="02020603050405020304" pitchFamily="18" charset="0"/>
                    <a:cs typeface="Times New Roman" panose="02020603050405020304" pitchFamily="18" charset="0"/>
                  </a:rPr>
                  <a:t>Group 2</a:t>
                </a:r>
                <a:r>
                  <a:rPr lang="en-US" sz="1200">
                    <a:latin typeface="Times New Roman" panose="02020603050405020304" pitchFamily="18" charset="0"/>
                    <a:cs typeface="Times New Roman" panose="02020603050405020304" pitchFamily="18" charset="0"/>
                  </a:rPr>
                  <a:t>: Highly educated and experienced professionals</a:t>
                </a:r>
              </a:p>
              <a:p>
                <a:pPr marL="171450" indent="-1714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1">
                    <a:latin typeface="Times New Roman" panose="02020603050405020304" pitchFamily="18" charset="0"/>
                    <a:cs typeface="Times New Roman" panose="02020603050405020304" pitchFamily="18" charset="0"/>
                  </a:rPr>
                  <a:t>Group 3</a:t>
                </a:r>
                <a:r>
                  <a:rPr lang="en-US" sz="1200">
                    <a:latin typeface="Times New Roman" panose="02020603050405020304" pitchFamily="18" charset="0"/>
                    <a:cs typeface="Times New Roman" panose="02020603050405020304" pitchFamily="18" charset="0"/>
                  </a:rPr>
                  <a:t>: Younger coaches with undergraduate degrees and moderate work experience</a:t>
                </a:r>
              </a:p>
            </p:txBody>
          </p:sp>
          <p:cxnSp>
            <p:nvCxnSpPr>
              <p:cNvPr id="23" name="Straight Arrow Connector 22">
                <a:extLst>
                  <a:ext uri="{FF2B5EF4-FFF2-40B4-BE49-F238E27FC236}">
                    <a16:creationId xmlns:a16="http://schemas.microsoft.com/office/drawing/2014/main" id="{FB86208A-D829-A99A-248A-516057FBBC46}"/>
                  </a:ext>
                </a:extLst>
              </p:cNvPr>
              <p:cNvCxnSpPr>
                <a:cxnSpLocks/>
                <a:stCxn id="22" idx="1"/>
              </p:cNvCxnSpPr>
              <p:nvPr/>
            </p:nvCxnSpPr>
            <p:spPr>
              <a:xfrm flipH="1">
                <a:off x="-953309" y="2148853"/>
                <a:ext cx="1026765" cy="103703"/>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B2E87529-7F8B-7A48-35A9-52B244B75C54}"/>
                </a:ext>
              </a:extLst>
            </p:cNvPr>
            <p:cNvCxnSpPr>
              <a:cxnSpLocks/>
              <a:stCxn id="22" idx="1"/>
            </p:cNvCxnSpPr>
            <p:nvPr/>
          </p:nvCxnSpPr>
          <p:spPr>
            <a:xfrm flipH="1" flipV="1">
              <a:off x="2145825" y="2964623"/>
              <a:ext cx="4046868" cy="745798"/>
            </a:xfrm>
            <a:prstGeom prst="straightConnector1">
              <a:avLst/>
            </a:prstGeom>
            <a:ln>
              <a:solidFill>
                <a:srgbClr val="4E79A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672189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Title 1">
            <a:extLst>
              <a:ext uri="{FF2B5EF4-FFF2-40B4-BE49-F238E27FC236}">
                <a16:creationId xmlns:a16="http://schemas.microsoft.com/office/drawing/2014/main" id="{5363BFFA-3E8D-F1E8-4A78-9C55B141B7BC}"/>
              </a:ext>
            </a:extLst>
          </p:cNvPr>
          <p:cNvSpPr txBox="1">
            <a:spLocks/>
          </p:cNvSpPr>
          <p:nvPr/>
        </p:nvSpPr>
        <p:spPr>
          <a:xfrm>
            <a:off x="311700" y="967424"/>
            <a:ext cx="8520600" cy="19635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4400" b="1"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4000"/>
              <a:t>Coach analysis - </a:t>
            </a:r>
            <a:r>
              <a:rPr lang="en-US" altLang="zh-CN" sz="4000"/>
              <a:t>Health</a:t>
            </a:r>
            <a:endParaRPr lang="en-US" sz="4800"/>
          </a:p>
        </p:txBody>
      </p:sp>
      <p:sp>
        <p:nvSpPr>
          <p:cNvPr id="5" name="Text Placeholder 6">
            <a:extLst>
              <a:ext uri="{FF2B5EF4-FFF2-40B4-BE49-F238E27FC236}">
                <a16:creationId xmlns:a16="http://schemas.microsoft.com/office/drawing/2014/main" id="{935CB1FA-E502-4CB5-03E3-48932CE618CE}"/>
              </a:ext>
            </a:extLst>
          </p:cNvPr>
          <p:cNvSpPr txBox="1">
            <a:spLocks/>
          </p:cNvSpPr>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400" b="0" i="0" u="none" strike="noStrike" cap="none">
                <a:solidFill>
                  <a:schemeClr val="dk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buFont typeface="Arial" panose="020B0604020202020204" pitchFamily="34" charset="0"/>
              <a:buChar char="•"/>
            </a:pPr>
            <a:r>
              <a:rPr lang="en-US"/>
              <a:t>​​</a:t>
            </a:r>
            <a:r>
              <a:rPr lang="en-US" altLang="zh-CN"/>
              <a:t>Industry Profile</a:t>
            </a:r>
          </a:p>
          <a:p>
            <a:pPr algn="l">
              <a:buFont typeface="Arial" panose="020B0604020202020204" pitchFamily="34" charset="0"/>
              <a:buChar char="•"/>
            </a:pPr>
            <a:r>
              <a:rPr lang="en-US"/>
              <a:t>Health Coach Analysis</a:t>
            </a:r>
          </a:p>
          <a:p>
            <a:pPr algn="l">
              <a:buFont typeface="Arial" panose="020B0604020202020204" pitchFamily="34" charset="0"/>
              <a:buChar char="•"/>
            </a:pPr>
            <a:r>
              <a:rPr lang="en-US"/>
              <a:t>Suggestion</a:t>
            </a:r>
          </a:p>
          <a:p>
            <a:pPr algn="l"/>
            <a:endParaRPr lang="en-US"/>
          </a:p>
        </p:txBody>
      </p:sp>
    </p:spTree>
    <p:extLst>
      <p:ext uri="{BB962C8B-B14F-4D97-AF65-F5344CB8AC3E}">
        <p14:creationId xmlns:p14="http://schemas.microsoft.com/office/powerpoint/2010/main" val="207289268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38AFD-9CB2-8B92-C1B3-FB75E3A06014}"/>
              </a:ext>
            </a:extLst>
          </p:cNvPr>
          <p:cNvSpPr>
            <a:spLocks noGrp="1"/>
          </p:cNvSpPr>
          <p:nvPr>
            <p:ph type="title"/>
          </p:nvPr>
        </p:nvSpPr>
        <p:spPr/>
        <p:txBody>
          <a:bodyPr/>
          <a:lstStyle/>
          <a:p>
            <a:r>
              <a:rPr lang="en-US" altLang="zh-CN"/>
              <a:t>The Industry Profile</a:t>
            </a:r>
            <a:endParaRPr lang="zh-CN" altLang="en-US"/>
          </a:p>
        </p:txBody>
      </p:sp>
      <p:graphicFrame>
        <p:nvGraphicFramePr>
          <p:cNvPr id="4" name="图表 3">
            <a:extLst>
              <a:ext uri="{FF2B5EF4-FFF2-40B4-BE49-F238E27FC236}">
                <a16:creationId xmlns:a16="http://schemas.microsoft.com/office/drawing/2014/main" id="{824FD162-E803-6FE4-C4AC-3FB089010A2B}"/>
              </a:ext>
            </a:extLst>
          </p:cNvPr>
          <p:cNvGraphicFramePr/>
          <p:nvPr>
            <p:extLst>
              <p:ext uri="{D42A27DB-BD31-4B8C-83A1-F6EECF244321}">
                <p14:modId xmlns:p14="http://schemas.microsoft.com/office/powerpoint/2010/main" val="261908012"/>
              </p:ext>
            </p:extLst>
          </p:nvPr>
        </p:nvGraphicFramePr>
        <p:xfrm>
          <a:off x="348185" y="1203846"/>
          <a:ext cx="3594735" cy="2355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表格 4">
            <a:extLst>
              <a:ext uri="{FF2B5EF4-FFF2-40B4-BE49-F238E27FC236}">
                <a16:creationId xmlns:a16="http://schemas.microsoft.com/office/drawing/2014/main" id="{5E88E3D5-4727-F7FC-BDF9-B760CCFBE8DB}"/>
              </a:ext>
            </a:extLst>
          </p:cNvPr>
          <p:cNvGraphicFramePr>
            <a:graphicFrameLocks noGrp="1"/>
          </p:cNvGraphicFramePr>
          <p:nvPr>
            <p:extLst>
              <p:ext uri="{D42A27DB-BD31-4B8C-83A1-F6EECF244321}">
                <p14:modId xmlns:p14="http://schemas.microsoft.com/office/powerpoint/2010/main" val="968635031"/>
              </p:ext>
            </p:extLst>
          </p:nvPr>
        </p:nvGraphicFramePr>
        <p:xfrm>
          <a:off x="4782621" y="1715263"/>
          <a:ext cx="3825782" cy="1463040"/>
        </p:xfrm>
        <a:graphic>
          <a:graphicData uri="http://schemas.openxmlformats.org/drawingml/2006/table">
            <a:tbl>
              <a:tblPr firstRow="1" firstCol="1" bandRow="1">
                <a:tableStyleId>{5C22544A-7EE6-4342-B048-85BDC9FD1C3A}</a:tableStyleId>
              </a:tblPr>
              <a:tblGrid>
                <a:gridCol w="1912891">
                  <a:extLst>
                    <a:ext uri="{9D8B030D-6E8A-4147-A177-3AD203B41FA5}">
                      <a16:colId xmlns:a16="http://schemas.microsoft.com/office/drawing/2014/main" val="320068853"/>
                    </a:ext>
                  </a:extLst>
                </a:gridCol>
                <a:gridCol w="1912891">
                  <a:extLst>
                    <a:ext uri="{9D8B030D-6E8A-4147-A177-3AD203B41FA5}">
                      <a16:colId xmlns:a16="http://schemas.microsoft.com/office/drawing/2014/main" val="2082754178"/>
                    </a:ext>
                  </a:extLst>
                </a:gridCol>
              </a:tblGrid>
              <a:tr h="0">
                <a:tc gridSpan="2">
                  <a:txBody>
                    <a:bodyPr/>
                    <a:lstStyle/>
                    <a:p>
                      <a:pPr algn="ctr"/>
                      <a:r>
                        <a:rPr lang="en-AU" sz="1200" kern="100">
                          <a:solidFill>
                            <a:schemeClr val="tx1"/>
                          </a:solidFill>
                          <a:effectLst/>
                        </a:rPr>
                        <a:t>The overview of the industry</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hMerge="1">
                  <a:txBody>
                    <a:bodyPr/>
                    <a:lstStyle/>
                    <a:p>
                      <a:endParaRPr lang="zh-CN" altLang="en-US"/>
                    </a:p>
                  </a:txBody>
                  <a:tcPr/>
                </a:tc>
                <a:extLst>
                  <a:ext uri="{0D108BD9-81ED-4DB2-BD59-A6C34878D82A}">
                    <a16:rowId xmlns:a16="http://schemas.microsoft.com/office/drawing/2014/main" val="2029348436"/>
                  </a:ext>
                </a:extLst>
              </a:tr>
              <a:tr h="0">
                <a:tc>
                  <a:txBody>
                    <a:bodyPr/>
                    <a:lstStyle/>
                    <a:p>
                      <a:pPr algn="just"/>
                      <a:r>
                        <a:rPr lang="en-AU" sz="1200" kern="100">
                          <a:solidFill>
                            <a:schemeClr val="tx1"/>
                          </a:solidFill>
                          <a:effectLst/>
                        </a:rPr>
                        <a:t>Employed</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2,112,600</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471743305"/>
                  </a:ext>
                </a:extLst>
              </a:tr>
              <a:tr h="0">
                <a:tc>
                  <a:txBody>
                    <a:bodyPr/>
                    <a:lstStyle/>
                    <a:p>
                      <a:pPr algn="just"/>
                      <a:r>
                        <a:rPr lang="en-AU" sz="1200" kern="100">
                          <a:solidFill>
                            <a:schemeClr val="tx1"/>
                          </a:solidFill>
                          <a:effectLst/>
                        </a:rPr>
                        <a:t>Past growth</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25.8%</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1363583446"/>
                  </a:ext>
                </a:extLst>
              </a:tr>
              <a:tr h="0">
                <a:tc>
                  <a:txBody>
                    <a:bodyPr/>
                    <a:lstStyle/>
                    <a:p>
                      <a:pPr algn="just"/>
                      <a:r>
                        <a:rPr lang="en-AU" sz="1200" kern="100">
                          <a:solidFill>
                            <a:schemeClr val="tx1"/>
                          </a:solidFill>
                          <a:effectLst/>
                        </a:rPr>
                        <a:t>Future growth</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15.8%</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4052592797"/>
                  </a:ext>
                </a:extLst>
              </a:tr>
              <a:tr h="0">
                <a:tc>
                  <a:txBody>
                    <a:bodyPr/>
                    <a:lstStyle/>
                    <a:p>
                      <a:pPr algn="just"/>
                      <a:r>
                        <a:rPr lang="en-AU" sz="1200" kern="100">
                          <a:solidFill>
                            <a:schemeClr val="tx1"/>
                          </a:solidFill>
                          <a:effectLst/>
                        </a:rPr>
                        <a:t>Weekly earnings</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$1150</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1348373719"/>
                  </a:ext>
                </a:extLst>
              </a:tr>
              <a:tr h="0">
                <a:tc>
                  <a:txBody>
                    <a:bodyPr/>
                    <a:lstStyle/>
                    <a:p>
                      <a:pPr algn="just"/>
                      <a:r>
                        <a:rPr lang="en-AU" sz="1200" kern="100">
                          <a:solidFill>
                            <a:schemeClr val="tx1"/>
                          </a:solidFill>
                          <a:effectLst/>
                        </a:rPr>
                        <a:t>Workforce share</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15.3%</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3549583762"/>
                  </a:ext>
                </a:extLst>
              </a:tr>
              <a:tr h="49095">
                <a:tc>
                  <a:txBody>
                    <a:bodyPr/>
                    <a:lstStyle/>
                    <a:p>
                      <a:pPr algn="just"/>
                      <a:r>
                        <a:rPr lang="en-AU" sz="1200" kern="100">
                          <a:solidFill>
                            <a:schemeClr val="tx1"/>
                          </a:solidFill>
                          <a:effectLst/>
                        </a:rPr>
                        <a:t>Full-time share</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56.9%</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656711188"/>
                  </a:ext>
                </a:extLst>
              </a:tr>
              <a:tr h="0">
                <a:tc>
                  <a:txBody>
                    <a:bodyPr/>
                    <a:lstStyle/>
                    <a:p>
                      <a:pPr algn="just"/>
                      <a:r>
                        <a:rPr lang="en-AU" sz="1200" kern="100">
                          <a:solidFill>
                            <a:schemeClr val="tx1"/>
                          </a:solidFill>
                          <a:effectLst/>
                        </a:rPr>
                        <a:t>Average age</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tc>
                  <a:txBody>
                    <a:bodyPr/>
                    <a:lstStyle/>
                    <a:p>
                      <a:pPr algn="just"/>
                      <a:r>
                        <a:rPr lang="en-AU" sz="1200" kern="100">
                          <a:solidFill>
                            <a:schemeClr val="tx1"/>
                          </a:solidFill>
                          <a:effectLst/>
                        </a:rPr>
                        <a:t>41</a:t>
                      </a:r>
                      <a:endParaRPr lang="zh-CN" sz="1050" kern="100">
                        <a:solidFill>
                          <a:schemeClr val="tx1"/>
                        </a:solidFill>
                        <a:effectLst/>
                        <a:latin typeface="Calibri" panose="020F0502020204030204" pitchFamily="34" charset="0"/>
                        <a:ea typeface="等线" panose="02010600030101010101" pitchFamily="2" charset="-122"/>
                        <a:cs typeface="Arial" panose="020B0604020202020204" pitchFamily="34" charset="0"/>
                      </a:endParaRPr>
                    </a:p>
                  </a:txBody>
                  <a:tcPr marL="68580" marR="68580" marT="0" marB="0">
                    <a:solidFill>
                      <a:srgbClr val="FDDA00"/>
                    </a:solidFill>
                  </a:tcPr>
                </a:tc>
                <a:extLst>
                  <a:ext uri="{0D108BD9-81ED-4DB2-BD59-A6C34878D82A}">
                    <a16:rowId xmlns:a16="http://schemas.microsoft.com/office/drawing/2014/main" val="2516884767"/>
                  </a:ext>
                </a:extLst>
              </a:tr>
            </a:tbl>
          </a:graphicData>
        </a:graphic>
      </p:graphicFrame>
      <p:sp>
        <p:nvSpPr>
          <p:cNvPr id="9" name="TextBox 6">
            <a:extLst>
              <a:ext uri="{FF2B5EF4-FFF2-40B4-BE49-F238E27FC236}">
                <a16:creationId xmlns:a16="http://schemas.microsoft.com/office/drawing/2014/main" id="{A46DAB3E-EF82-89BD-D9CE-97380EC319E8}"/>
              </a:ext>
            </a:extLst>
          </p:cNvPr>
          <p:cNvSpPr txBox="1"/>
          <p:nvPr/>
        </p:nvSpPr>
        <p:spPr>
          <a:xfrm>
            <a:off x="704347" y="3633701"/>
            <a:ext cx="8098338" cy="1477328"/>
          </a:xfrm>
          <a:prstGeom prst="rect">
            <a:avLst/>
          </a:prstGeom>
          <a:noFill/>
        </p:spPr>
        <p:txBody>
          <a:bodyPr wrap="square" rtlCol="0">
            <a:spAutoFit/>
          </a:bodyPr>
          <a:lstStyle/>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A clear increasing trend of employed people in the industry</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lang="en-US" altLang="zh-CN" sz="1200">
                <a:latin typeface="Times New Roman"/>
                <a:ea typeface="Times New Roman"/>
                <a:cs typeface="Times New Roman"/>
                <a:sym typeface="Times New Roman"/>
              </a:rPr>
              <a:t>A lower-than-average weekly earning</a:t>
            </a: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p:txBody>
      </p:sp>
    </p:spTree>
    <p:extLst>
      <p:ext uri="{BB962C8B-B14F-4D97-AF65-F5344CB8AC3E}">
        <p14:creationId xmlns:p14="http://schemas.microsoft.com/office/powerpoint/2010/main" val="2682116374"/>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277EBA6-7887-5E9C-2665-F67C997043C1}"/>
              </a:ext>
            </a:extLst>
          </p:cNvPr>
          <p:cNvPicPr>
            <a:picLocks noChangeAspect="1"/>
          </p:cNvPicPr>
          <p:nvPr/>
        </p:nvPicPr>
        <p:blipFill>
          <a:blip r:embed="rId3"/>
          <a:stretch>
            <a:fillRect/>
          </a:stretch>
        </p:blipFill>
        <p:spPr>
          <a:xfrm>
            <a:off x="0" y="1260102"/>
            <a:ext cx="9144000" cy="4695056"/>
          </a:xfrm>
          <a:prstGeom prst="rect">
            <a:avLst/>
          </a:prstGeom>
        </p:spPr>
      </p:pic>
      <p:sp>
        <p:nvSpPr>
          <p:cNvPr id="2" name="标题 1">
            <a:extLst>
              <a:ext uri="{FF2B5EF4-FFF2-40B4-BE49-F238E27FC236}">
                <a16:creationId xmlns:a16="http://schemas.microsoft.com/office/drawing/2014/main" id="{15809AFB-7B6D-1FF2-4FB3-79888F9A9977}"/>
              </a:ext>
            </a:extLst>
          </p:cNvPr>
          <p:cNvSpPr>
            <a:spLocks noGrp="1"/>
          </p:cNvSpPr>
          <p:nvPr>
            <p:ph type="title"/>
          </p:nvPr>
        </p:nvSpPr>
        <p:spPr/>
        <p:txBody>
          <a:bodyPr/>
          <a:lstStyle/>
          <a:p>
            <a:r>
              <a:rPr lang="en-US" altLang="zh-CN"/>
              <a:t>The Health Coach Analysis - HCANZA</a:t>
            </a:r>
            <a:endParaRPr lang="zh-CN" altLang="en-US"/>
          </a:p>
        </p:txBody>
      </p:sp>
      <p:pic>
        <p:nvPicPr>
          <p:cNvPr id="4" name="图片 3">
            <a:extLst>
              <a:ext uri="{FF2B5EF4-FFF2-40B4-BE49-F238E27FC236}">
                <a16:creationId xmlns:a16="http://schemas.microsoft.com/office/drawing/2014/main" id="{71587F14-BF1C-E30C-7340-EADC03690E42}"/>
              </a:ext>
            </a:extLst>
          </p:cNvPr>
          <p:cNvPicPr>
            <a:picLocks noChangeAspect="1"/>
          </p:cNvPicPr>
          <p:nvPr/>
        </p:nvPicPr>
        <p:blipFill>
          <a:blip r:embed="rId4"/>
          <a:stretch>
            <a:fillRect/>
          </a:stretch>
        </p:blipFill>
        <p:spPr>
          <a:xfrm>
            <a:off x="7554983" y="1260102"/>
            <a:ext cx="1589017" cy="715141"/>
          </a:xfrm>
          <a:prstGeom prst="rect">
            <a:avLst/>
          </a:prstGeom>
        </p:spPr>
      </p:pic>
    </p:spTree>
    <p:extLst>
      <p:ext uri="{BB962C8B-B14F-4D97-AF65-F5344CB8AC3E}">
        <p14:creationId xmlns:p14="http://schemas.microsoft.com/office/powerpoint/2010/main" val="2294208897"/>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09AFB-7B6D-1FF2-4FB3-79888F9A9977}"/>
              </a:ext>
            </a:extLst>
          </p:cNvPr>
          <p:cNvSpPr>
            <a:spLocks noGrp="1"/>
          </p:cNvSpPr>
          <p:nvPr>
            <p:ph type="title"/>
          </p:nvPr>
        </p:nvSpPr>
        <p:spPr/>
        <p:txBody>
          <a:bodyPr>
            <a:normAutofit fontScale="90000"/>
          </a:bodyPr>
          <a:lstStyle/>
          <a:p>
            <a:r>
              <a:rPr lang="en-US" altLang="zh-CN"/>
              <a:t>The Health Coach Analysis – Education &amp; Certificate</a:t>
            </a:r>
            <a:endParaRPr lang="zh-CN" altLang="en-US"/>
          </a:p>
        </p:txBody>
      </p:sp>
      <p:graphicFrame>
        <p:nvGraphicFramePr>
          <p:cNvPr id="4" name="图表 3">
            <a:extLst>
              <a:ext uri="{FF2B5EF4-FFF2-40B4-BE49-F238E27FC236}">
                <a16:creationId xmlns:a16="http://schemas.microsoft.com/office/drawing/2014/main" id="{8FE19CA6-456A-27CE-EDBD-2724729BF949}"/>
              </a:ext>
            </a:extLst>
          </p:cNvPr>
          <p:cNvGraphicFramePr/>
          <p:nvPr>
            <p:extLst>
              <p:ext uri="{D42A27DB-BD31-4B8C-83A1-F6EECF244321}">
                <p14:modId xmlns:p14="http://schemas.microsoft.com/office/powerpoint/2010/main" val="3569521820"/>
              </p:ext>
            </p:extLst>
          </p:nvPr>
        </p:nvGraphicFramePr>
        <p:xfrm>
          <a:off x="17276" y="1242182"/>
          <a:ext cx="4071620" cy="25666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A17D725E-353A-5D9E-5816-C8F2D247AEE0}"/>
              </a:ext>
            </a:extLst>
          </p:cNvPr>
          <p:cNvGraphicFramePr/>
          <p:nvPr>
            <p:extLst>
              <p:ext uri="{D42A27DB-BD31-4B8C-83A1-F6EECF244321}">
                <p14:modId xmlns:p14="http://schemas.microsoft.com/office/powerpoint/2010/main" val="310561610"/>
              </p:ext>
            </p:extLst>
          </p:nvPr>
        </p:nvGraphicFramePr>
        <p:xfrm>
          <a:off x="4088896" y="124218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6AA03EB-772A-4E27-D54D-90E4C3D4D76A}"/>
              </a:ext>
            </a:extLst>
          </p:cNvPr>
          <p:cNvSpPr txBox="1"/>
          <p:nvPr/>
        </p:nvSpPr>
        <p:spPr>
          <a:xfrm>
            <a:off x="522831" y="3959811"/>
            <a:ext cx="8098338" cy="1477328"/>
          </a:xfrm>
          <a:prstGeom prst="rect">
            <a:avLst/>
          </a:prstGeom>
          <a:noFill/>
        </p:spPr>
        <p:txBody>
          <a:bodyPr wrap="square" rtlCol="0">
            <a:spAutoFit/>
          </a:bodyPr>
          <a:lstStyle/>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Most People have relevant Education backgrounds.</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lang="en-US" altLang="zh-CN" sz="1200">
                <a:latin typeface="Times New Roman"/>
                <a:ea typeface="Times New Roman"/>
                <a:cs typeface="Times New Roman"/>
                <a:sym typeface="Times New Roman"/>
              </a:rPr>
              <a:t> Certificates are more essential in the industry.</a:t>
            </a: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p:txBody>
      </p:sp>
    </p:spTree>
    <p:extLst>
      <p:ext uri="{BB962C8B-B14F-4D97-AF65-F5344CB8AC3E}">
        <p14:creationId xmlns:p14="http://schemas.microsoft.com/office/powerpoint/2010/main" val="1790707117"/>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09AFB-7B6D-1FF2-4FB3-79888F9A9977}"/>
              </a:ext>
            </a:extLst>
          </p:cNvPr>
          <p:cNvSpPr>
            <a:spLocks noGrp="1"/>
          </p:cNvSpPr>
          <p:nvPr>
            <p:ph type="title"/>
          </p:nvPr>
        </p:nvSpPr>
        <p:spPr/>
        <p:txBody>
          <a:bodyPr>
            <a:normAutofit fontScale="90000"/>
          </a:bodyPr>
          <a:lstStyle/>
          <a:p>
            <a:r>
              <a:rPr lang="en-US" altLang="zh-CN"/>
              <a:t>The Health Coach Analysis – Specialties &amp; Location</a:t>
            </a:r>
            <a:endParaRPr lang="zh-CN" altLang="en-US"/>
          </a:p>
        </p:txBody>
      </p:sp>
      <p:graphicFrame>
        <p:nvGraphicFramePr>
          <p:cNvPr id="4" name="图表 3">
            <a:extLst>
              <a:ext uri="{FF2B5EF4-FFF2-40B4-BE49-F238E27FC236}">
                <a16:creationId xmlns:a16="http://schemas.microsoft.com/office/drawing/2014/main" id="{57401597-A7DA-699E-56A1-0F79538B3D69}"/>
              </a:ext>
            </a:extLst>
          </p:cNvPr>
          <p:cNvGraphicFramePr/>
          <p:nvPr>
            <p:extLst>
              <p:ext uri="{D42A27DB-BD31-4B8C-83A1-F6EECF244321}">
                <p14:modId xmlns:p14="http://schemas.microsoft.com/office/powerpoint/2010/main" val="2138583496"/>
              </p:ext>
            </p:extLst>
          </p:nvPr>
        </p:nvGraphicFramePr>
        <p:xfrm>
          <a:off x="210619" y="1309955"/>
          <a:ext cx="4089115" cy="23510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a:extLst>
              <a:ext uri="{FF2B5EF4-FFF2-40B4-BE49-F238E27FC236}">
                <a16:creationId xmlns:a16="http://schemas.microsoft.com/office/drawing/2014/main" id="{FE28DF24-7D9E-49B2-1921-1B05608DBF05}"/>
              </a:ext>
            </a:extLst>
          </p:cNvPr>
          <p:cNvGraphicFramePr/>
          <p:nvPr>
            <p:extLst>
              <p:ext uri="{D42A27DB-BD31-4B8C-83A1-F6EECF244321}">
                <p14:modId xmlns:p14="http://schemas.microsoft.com/office/powerpoint/2010/main" val="621043743"/>
              </p:ext>
            </p:extLst>
          </p:nvPr>
        </p:nvGraphicFramePr>
        <p:xfrm>
          <a:off x="4715837" y="1309955"/>
          <a:ext cx="4268913" cy="221921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B9CD02C-F0CC-153B-25F3-C22CF16585CA}"/>
              </a:ext>
            </a:extLst>
          </p:cNvPr>
          <p:cNvSpPr txBox="1"/>
          <p:nvPr/>
        </p:nvSpPr>
        <p:spPr>
          <a:xfrm>
            <a:off x="522831" y="3959811"/>
            <a:ext cx="8098338" cy="1477328"/>
          </a:xfrm>
          <a:prstGeom prst="rect">
            <a:avLst/>
          </a:prstGeom>
          <a:noFill/>
        </p:spPr>
        <p:txBody>
          <a:bodyPr wrap="square" rtlCol="0">
            <a:spAutoFit/>
          </a:bodyPr>
          <a:lstStyle/>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HCANZA provides each coach’s specialties.</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r>
              <a:rPr lang="en-US" altLang="zh-CN" sz="1200">
                <a:latin typeface="Times New Roman"/>
                <a:ea typeface="Times New Roman"/>
                <a:cs typeface="Times New Roman"/>
                <a:sym typeface="Times New Roman"/>
              </a:rPr>
              <a:t>T</a:t>
            </a:r>
            <a:r>
              <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he majority of coaches are concentrated in NSW, QLD, and VIC.</a:t>
            </a:r>
          </a:p>
          <a:p>
            <a:pPr marL="457200" marR="0" lvl="0" indent="-304800" algn="just" defTabSz="914400" rtl="0" eaLnBrk="1" fontAlgn="auto" latinLnBrk="0" hangingPunct="1">
              <a:lnSpc>
                <a:spcPct val="150000"/>
              </a:lnSpc>
              <a:spcBef>
                <a:spcPts val="0"/>
              </a:spcBef>
              <a:spcAft>
                <a:spcPts val="0"/>
              </a:spcAft>
              <a:buClr>
                <a:srgbClr val="000000"/>
              </a:buClr>
              <a:buSzPts val="1200"/>
              <a:buFont typeface="Times New Roman"/>
              <a:buChar char="●"/>
              <a:tabLst/>
              <a:defRPr/>
            </a:pPr>
            <a:endParaRPr kumimoji="0" lang="en-US" altLang="zh-CN"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a:p>
            <a:endParaRPr lang="en-US" sz="1200" b="1">
              <a:solidFill>
                <a:srgbClr val="1155CC"/>
              </a:solidFill>
              <a:latin typeface="Times New Roman"/>
              <a:cs typeface="Times New Roman"/>
            </a:endParaRPr>
          </a:p>
        </p:txBody>
      </p:sp>
    </p:spTree>
    <p:extLst>
      <p:ext uri="{BB962C8B-B14F-4D97-AF65-F5344CB8AC3E}">
        <p14:creationId xmlns:p14="http://schemas.microsoft.com/office/powerpoint/2010/main" val="29523261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84641-0980-5D66-6804-BA6C3FDAC84F}"/>
              </a:ext>
            </a:extLst>
          </p:cNvPr>
          <p:cNvSpPr>
            <a:spLocks noGrp="1"/>
          </p:cNvSpPr>
          <p:nvPr>
            <p:ph type="title"/>
          </p:nvPr>
        </p:nvSpPr>
        <p:spPr/>
        <p:txBody>
          <a:bodyPr/>
          <a:lstStyle/>
          <a:p>
            <a:r>
              <a:rPr lang="en-US" altLang="zh-CN"/>
              <a:t>Suggestion</a:t>
            </a:r>
            <a:endParaRPr lang="zh-CN" altLang="en-US"/>
          </a:p>
        </p:txBody>
      </p:sp>
      <p:sp>
        <p:nvSpPr>
          <p:cNvPr id="3" name="文本占位符 2">
            <a:extLst>
              <a:ext uri="{FF2B5EF4-FFF2-40B4-BE49-F238E27FC236}">
                <a16:creationId xmlns:a16="http://schemas.microsoft.com/office/drawing/2014/main" id="{E258D195-76B4-95A2-502D-EF0A28894F11}"/>
              </a:ext>
            </a:extLst>
          </p:cNvPr>
          <p:cNvSpPr>
            <a:spLocks noGrp="1"/>
          </p:cNvSpPr>
          <p:nvPr>
            <p:ph type="body" idx="1"/>
          </p:nvPr>
        </p:nvSpPr>
        <p:spPr>
          <a:xfrm>
            <a:off x="830545" y="978988"/>
            <a:ext cx="8520600" cy="3416400"/>
          </a:xfrm>
        </p:spPr>
        <p:txBody>
          <a:bodyPr/>
          <a:lstStyle/>
          <a:p>
            <a:pPr marL="342900" lvl="0" indent="-342900" algn="just">
              <a:lnSpc>
                <a:spcPct val="250000"/>
              </a:lnSpc>
              <a:buFont typeface="+mj-lt"/>
              <a:buAutoNum type="arabicPeriod"/>
            </a:pPr>
            <a:r>
              <a:rPr lang="en-AU" altLang="zh-CN" sz="1800" kern="100">
                <a:effectLst/>
                <a:latin typeface="Times New Roman" panose="02020603050405020304" pitchFamily="18" charset="0"/>
                <a:ea typeface="等线" panose="02010600030101010101" pitchFamily="2" charset="-122"/>
                <a:cs typeface="Arial" panose="020B0604020202020204" pitchFamily="34" charset="0"/>
              </a:rPr>
              <a:t>Provide an above-average income. </a:t>
            </a:r>
          </a:p>
          <a:p>
            <a:pPr marL="342900" lvl="0" indent="-342900" algn="just">
              <a:lnSpc>
                <a:spcPct val="250000"/>
              </a:lnSpc>
              <a:buFont typeface="+mj-lt"/>
              <a:buAutoNum type="arabicPeriod"/>
            </a:pPr>
            <a:r>
              <a:rPr lang="en-AU" altLang="zh-CN" sz="1800" kern="100">
                <a:effectLst/>
                <a:latin typeface="Times New Roman" panose="02020603050405020304" pitchFamily="18" charset="0"/>
                <a:ea typeface="等线" panose="02010600030101010101" pitchFamily="2" charset="-122"/>
                <a:cs typeface="Arial" panose="020B0604020202020204" pitchFamily="34" charset="0"/>
              </a:rPr>
              <a:t>Cooperate with health coach associations. </a:t>
            </a:r>
          </a:p>
          <a:p>
            <a:pPr marL="342900" lvl="0" indent="-342900" algn="just">
              <a:lnSpc>
                <a:spcPct val="250000"/>
              </a:lnSpc>
              <a:buFont typeface="+mj-lt"/>
              <a:buAutoNum type="arabicPeriod"/>
            </a:pPr>
            <a:r>
              <a:rPr lang="en-AU" altLang="zh-CN" sz="1800" kern="100">
                <a:effectLst/>
                <a:latin typeface="Times New Roman" panose="02020603050405020304" pitchFamily="18" charset="0"/>
                <a:ea typeface="等线" panose="02010600030101010101" pitchFamily="2" charset="-122"/>
                <a:cs typeface="Arial" panose="020B0604020202020204" pitchFamily="34" charset="0"/>
              </a:rPr>
              <a:t>Select coaches based on educational background and specialisation. </a:t>
            </a:r>
            <a:endParaRPr lang="zh-CN" altLang="zh-CN" sz="1800" kern="100">
              <a:effectLst/>
              <a:latin typeface="Calibri" panose="020F0502020204030204" pitchFamily="34" charset="0"/>
              <a:ea typeface="等线" panose="02010600030101010101" pitchFamily="2" charset="-122"/>
              <a:cs typeface="Arial" panose="020B0604020202020204" pitchFamily="34" charset="0"/>
            </a:endParaRPr>
          </a:p>
          <a:p>
            <a:pPr marL="342900" lvl="0" indent="-342900" algn="just">
              <a:lnSpc>
                <a:spcPct val="250000"/>
              </a:lnSpc>
              <a:buFont typeface="+mj-lt"/>
              <a:buAutoNum type="arabicPeriod"/>
            </a:pPr>
            <a:r>
              <a:rPr lang="en-AU" altLang="zh-CN" sz="1800" kern="100">
                <a:effectLst/>
                <a:latin typeface="Times New Roman" panose="02020603050405020304" pitchFamily="18" charset="0"/>
                <a:ea typeface="等线" panose="02010600030101010101" pitchFamily="2" charset="-122"/>
                <a:cs typeface="Arial" panose="020B0604020202020204" pitchFamily="34" charset="0"/>
              </a:rPr>
              <a:t>Location can be used as a reference when marketing. </a:t>
            </a:r>
            <a:endParaRPr lang="zh-CN" altLang="en-US"/>
          </a:p>
        </p:txBody>
      </p:sp>
    </p:spTree>
    <p:extLst>
      <p:ext uri="{BB962C8B-B14F-4D97-AF65-F5344CB8AC3E}">
        <p14:creationId xmlns:p14="http://schemas.microsoft.com/office/powerpoint/2010/main" val="3265743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DE8B-D0F6-800E-1A0B-081B7DD73385}"/>
              </a:ext>
            </a:extLst>
          </p:cNvPr>
          <p:cNvSpPr>
            <a:spLocks noGrp="1"/>
          </p:cNvSpPr>
          <p:nvPr>
            <p:ph type="title"/>
          </p:nvPr>
        </p:nvSpPr>
        <p:spPr/>
        <p:txBody>
          <a:bodyPr/>
          <a:lstStyle/>
          <a:p>
            <a:r>
              <a:rPr lang="en-US">
                <a:latin typeface="Times New Roman"/>
                <a:cs typeface="Times New Roman"/>
              </a:rPr>
              <a:t>Identifying Growth Opportunities</a:t>
            </a:r>
            <a:endParaRPr lang="en-US"/>
          </a:p>
        </p:txBody>
      </p:sp>
      <p:sp>
        <p:nvSpPr>
          <p:cNvPr id="3" name="Text Placeholder 2">
            <a:extLst>
              <a:ext uri="{FF2B5EF4-FFF2-40B4-BE49-F238E27FC236}">
                <a16:creationId xmlns:a16="http://schemas.microsoft.com/office/drawing/2014/main" id="{59468D82-0BE7-3BFE-7C6C-A139029FD890}"/>
              </a:ext>
            </a:extLst>
          </p:cNvPr>
          <p:cNvSpPr>
            <a:spLocks noGrp="1"/>
          </p:cNvSpPr>
          <p:nvPr>
            <p:ph type="body" idx="1"/>
          </p:nvPr>
        </p:nvSpPr>
        <p:spPr/>
        <p:txBody>
          <a:bodyPr/>
          <a:lstStyle/>
          <a:p>
            <a:pPr marL="114300" indent="0">
              <a:buNone/>
            </a:pPr>
            <a:r>
              <a:rPr lang="en-US" b="1">
                <a:latin typeface="Times New Roman"/>
                <a:cs typeface="Times New Roman"/>
              </a:rPr>
              <a:t>Key statistics (provided by Australian Bureau of Statistics)</a:t>
            </a:r>
          </a:p>
          <a:p>
            <a:pPr>
              <a:lnSpc>
                <a:spcPct val="114999"/>
              </a:lnSpc>
            </a:pPr>
            <a:r>
              <a:rPr lang="en-GB">
                <a:latin typeface="Times New Roman"/>
                <a:cs typeface="Times New Roman"/>
              </a:rPr>
              <a:t>Employment in Education and Training is projected to grow by </a:t>
            </a:r>
            <a:r>
              <a:rPr lang="en-GB" b="1">
                <a:solidFill>
                  <a:srgbClr val="FF0000"/>
                </a:solidFill>
                <a:latin typeface="Times New Roman"/>
                <a:cs typeface="Times New Roman"/>
              </a:rPr>
              <a:t>13.4%</a:t>
            </a:r>
            <a:r>
              <a:rPr lang="en-GB">
                <a:latin typeface="Times New Roman"/>
                <a:cs typeface="Times New Roman"/>
              </a:rPr>
              <a:t> over the five years to November 2026</a:t>
            </a:r>
          </a:p>
          <a:p>
            <a:pPr>
              <a:lnSpc>
                <a:spcPct val="114999"/>
              </a:lnSpc>
            </a:pPr>
            <a:r>
              <a:rPr lang="en-GB">
                <a:latin typeface="Times New Roman"/>
                <a:cs typeface="Times New Roman"/>
              </a:rPr>
              <a:t>"The </a:t>
            </a:r>
            <a:r>
              <a:rPr lang="en-GB" b="1">
                <a:solidFill>
                  <a:srgbClr val="FF0000"/>
                </a:solidFill>
                <a:latin typeface="Times New Roman"/>
                <a:cs typeface="Times New Roman"/>
              </a:rPr>
              <a:t>world-class Australian education sector</a:t>
            </a:r>
            <a:r>
              <a:rPr lang="en-GB">
                <a:latin typeface="Times New Roman"/>
                <a:cs typeface="Times New Roman"/>
              </a:rPr>
              <a:t> is widely considered a vital resource to Australian society"</a:t>
            </a:r>
          </a:p>
          <a:p>
            <a:pPr>
              <a:lnSpc>
                <a:spcPct val="114999"/>
              </a:lnSpc>
            </a:pPr>
            <a:r>
              <a:rPr lang="en-GB">
                <a:solidFill>
                  <a:srgbClr val="595959"/>
                </a:solidFill>
                <a:latin typeface="Times New Roman"/>
                <a:cs typeface="Times New Roman"/>
              </a:rPr>
              <a:t>Business and Management</a:t>
            </a:r>
            <a:r>
              <a:rPr lang="en-GB">
                <a:latin typeface="Times New Roman"/>
                <a:cs typeface="Times New Roman"/>
              </a:rPr>
              <a:t> is the </a:t>
            </a:r>
            <a:r>
              <a:rPr lang="en-GB" b="1">
                <a:solidFill>
                  <a:srgbClr val="FF0000"/>
                </a:solidFill>
                <a:latin typeface="Times New Roman"/>
                <a:cs typeface="Times New Roman"/>
              </a:rPr>
              <a:t>most common field of study</a:t>
            </a:r>
            <a:r>
              <a:rPr lang="en-GB">
                <a:latin typeface="Times New Roman"/>
                <a:cs typeface="Times New Roman"/>
              </a:rPr>
              <a:t> for non-school qualifications.</a:t>
            </a:r>
            <a:endParaRPr lang="en-GB">
              <a:cs typeface="Times New Roman"/>
            </a:endParaRPr>
          </a:p>
          <a:p>
            <a:pPr marL="114300" indent="0">
              <a:lnSpc>
                <a:spcPct val="114999"/>
              </a:lnSpc>
              <a:buNone/>
            </a:pPr>
            <a:endParaRPr lang="en-GB" sz="1200">
              <a:cs typeface="Times New Roman"/>
            </a:endParaRPr>
          </a:p>
        </p:txBody>
      </p:sp>
    </p:spTree>
    <p:extLst>
      <p:ext uri="{BB962C8B-B14F-4D97-AF65-F5344CB8AC3E}">
        <p14:creationId xmlns:p14="http://schemas.microsoft.com/office/powerpoint/2010/main" val="34852174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E5F1-52C6-C809-E9A4-538F0B7528EB}"/>
              </a:ext>
            </a:extLst>
          </p:cNvPr>
          <p:cNvSpPr>
            <a:spLocks noGrp="1"/>
          </p:cNvSpPr>
          <p:nvPr>
            <p:ph type="title"/>
          </p:nvPr>
        </p:nvSpPr>
        <p:spPr/>
        <p:txBody>
          <a:bodyPr/>
          <a:lstStyle/>
          <a:p>
            <a:r>
              <a:rPr lang="en-US">
                <a:latin typeface="Times New Roman"/>
                <a:cs typeface="Times New Roman"/>
              </a:rPr>
              <a:t>Identifying Growth Opportunities</a:t>
            </a:r>
            <a:endParaRPr lang="en-US"/>
          </a:p>
        </p:txBody>
      </p:sp>
      <p:grpSp>
        <p:nvGrpSpPr>
          <p:cNvPr id="16" name="Group 15">
            <a:extLst>
              <a:ext uri="{FF2B5EF4-FFF2-40B4-BE49-F238E27FC236}">
                <a16:creationId xmlns:a16="http://schemas.microsoft.com/office/drawing/2014/main" id="{7891B010-590A-1C44-F112-AB872A5302FE}"/>
              </a:ext>
            </a:extLst>
          </p:cNvPr>
          <p:cNvGrpSpPr/>
          <p:nvPr/>
        </p:nvGrpSpPr>
        <p:grpSpPr>
          <a:xfrm>
            <a:off x="83429" y="1597699"/>
            <a:ext cx="8977139" cy="3140294"/>
            <a:chOff x="141831" y="2473720"/>
            <a:chExt cx="8977139" cy="3140294"/>
          </a:xfrm>
        </p:grpSpPr>
        <p:sp>
          <p:nvSpPr>
            <p:cNvPr id="5" name="Oval 4">
              <a:extLst>
                <a:ext uri="{FF2B5EF4-FFF2-40B4-BE49-F238E27FC236}">
                  <a16:creationId xmlns:a16="http://schemas.microsoft.com/office/drawing/2014/main" id="{C4292114-ED9E-848D-97C9-EA025470AF1B}"/>
                </a:ext>
              </a:extLst>
            </p:cNvPr>
            <p:cNvSpPr/>
            <p:nvPr/>
          </p:nvSpPr>
          <p:spPr>
            <a:xfrm>
              <a:off x="183547" y="3220424"/>
              <a:ext cx="2010679" cy="458868"/>
            </a:xfrm>
            <a:prstGeom prst="ellipse">
              <a:avLst/>
            </a:prstGeom>
            <a:solidFill>
              <a:srgbClr val="FFFF00"/>
            </a:solidFill>
            <a:ln>
              <a:solidFill>
                <a:srgbClr val="FDDA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Times New Roman"/>
                  <a:cs typeface="Arial"/>
                </a:rPr>
                <a:t>Thriving education sector</a:t>
              </a:r>
              <a:endParaRPr lang="en-US" sz="1200" b="1">
                <a:solidFill>
                  <a:schemeClr val="tx1"/>
                </a:solidFill>
                <a:latin typeface="Times New Roman"/>
                <a:cs typeface="Times New Roman"/>
              </a:endParaRPr>
            </a:p>
          </p:txBody>
        </p:sp>
        <p:sp>
          <p:nvSpPr>
            <p:cNvPr id="6" name="Oval 5">
              <a:extLst>
                <a:ext uri="{FF2B5EF4-FFF2-40B4-BE49-F238E27FC236}">
                  <a16:creationId xmlns:a16="http://schemas.microsoft.com/office/drawing/2014/main" id="{10261117-D7B3-B029-99F9-5883B0FFFFF2}"/>
                </a:ext>
              </a:extLst>
            </p:cNvPr>
            <p:cNvSpPr/>
            <p:nvPr/>
          </p:nvSpPr>
          <p:spPr>
            <a:xfrm>
              <a:off x="141831" y="4063073"/>
              <a:ext cx="2010679" cy="458868"/>
            </a:xfrm>
            <a:prstGeom prst="ellipse">
              <a:avLst/>
            </a:prstGeom>
            <a:solidFill>
              <a:srgbClr val="FFFF00"/>
            </a:solidFill>
            <a:ln>
              <a:solidFill>
                <a:srgbClr val="FDDA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latin typeface="Times New Roman"/>
                  <a:cs typeface="Arial"/>
                </a:rPr>
                <a:t>Foreseeable industry prospects</a:t>
              </a:r>
              <a:endParaRPr lang="en-US" sz="1200" b="1">
                <a:solidFill>
                  <a:schemeClr val="tx1"/>
                </a:solidFill>
                <a:latin typeface="Times New Roman"/>
              </a:endParaRPr>
            </a:p>
          </p:txBody>
        </p:sp>
        <p:sp>
          <p:nvSpPr>
            <p:cNvPr id="7" name="Rectangle 6">
              <a:extLst>
                <a:ext uri="{FF2B5EF4-FFF2-40B4-BE49-F238E27FC236}">
                  <a16:creationId xmlns:a16="http://schemas.microsoft.com/office/drawing/2014/main" id="{A9D2AE05-E605-FAE7-BF41-0B80C8284AC1}"/>
                </a:ext>
              </a:extLst>
            </p:cNvPr>
            <p:cNvSpPr/>
            <p:nvPr/>
          </p:nvSpPr>
          <p:spPr>
            <a:xfrm>
              <a:off x="2824127" y="2573837"/>
              <a:ext cx="2494574" cy="579842"/>
            </a:xfrm>
            <a:prstGeom prst="rect">
              <a:avLst/>
            </a:prstGeom>
            <a:solidFill>
              <a:srgbClr val="FFB600"/>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b="1">
                  <a:latin typeface="Times New Roman"/>
                  <a:cs typeface="Arial"/>
                </a:rPr>
                <a:t>For people in the workforce, provide access to...</a:t>
              </a:r>
              <a:endParaRPr lang="en-US" b="1">
                <a:cs typeface="Arial"/>
              </a:endParaRPr>
            </a:p>
          </p:txBody>
        </p:sp>
        <p:sp>
          <p:nvSpPr>
            <p:cNvPr id="8" name="Rectangle: Rounded Corners 7">
              <a:extLst>
                <a:ext uri="{FF2B5EF4-FFF2-40B4-BE49-F238E27FC236}">
                  <a16:creationId xmlns:a16="http://schemas.microsoft.com/office/drawing/2014/main" id="{85C1FEAA-37AA-BBEC-A5B5-E98E15AC6E7B}"/>
                </a:ext>
              </a:extLst>
            </p:cNvPr>
            <p:cNvSpPr/>
            <p:nvPr/>
          </p:nvSpPr>
          <p:spPr>
            <a:xfrm>
              <a:off x="2907556" y="3399799"/>
              <a:ext cx="2327716" cy="892708"/>
            </a:xfrm>
            <a:prstGeom prst="roundRect">
              <a:avLst/>
            </a:prstGeom>
            <a:no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FA47869-D293-E597-28CD-B7383DF90A6A}"/>
                </a:ext>
              </a:extLst>
            </p:cNvPr>
            <p:cNvSpPr txBox="1"/>
            <p:nvPr/>
          </p:nvSpPr>
          <p:spPr>
            <a:xfrm>
              <a:off x="2882530" y="3420657"/>
              <a:ext cx="2619722" cy="89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romanUcPeriod"/>
              </a:pPr>
              <a:r>
                <a:rPr lang="en-US" sz="1200">
                  <a:latin typeface="Times New Roman"/>
                </a:rPr>
                <a:t>Knowledge and working skills </a:t>
              </a:r>
            </a:p>
            <a:p>
              <a:pPr marL="342900" indent="-342900">
                <a:lnSpc>
                  <a:spcPct val="150000"/>
                </a:lnSpc>
                <a:buAutoNum type="romanUcPeriod"/>
              </a:pPr>
              <a:r>
                <a:rPr lang="en-GB" sz="1200">
                  <a:latin typeface="Times New Roman"/>
                  <a:cs typeface="Times New Roman"/>
                </a:rPr>
                <a:t>Employment opportunities </a:t>
              </a:r>
            </a:p>
            <a:p>
              <a:pPr marL="342900" indent="-342900">
                <a:lnSpc>
                  <a:spcPct val="150000"/>
                </a:lnSpc>
                <a:buAutoNum type="romanUcPeriod"/>
              </a:pPr>
              <a:r>
                <a:rPr lang="en-GB" sz="1200">
                  <a:latin typeface="Times New Roman"/>
                  <a:cs typeface="Times New Roman"/>
                </a:rPr>
                <a:t>Useful courses and programs </a:t>
              </a:r>
            </a:p>
          </p:txBody>
        </p:sp>
        <p:sp>
          <p:nvSpPr>
            <p:cNvPr id="10" name="Rectangle 9">
              <a:extLst>
                <a:ext uri="{FF2B5EF4-FFF2-40B4-BE49-F238E27FC236}">
                  <a16:creationId xmlns:a16="http://schemas.microsoft.com/office/drawing/2014/main" id="{22453980-7D9D-CB65-A0AA-CD7B3078EB74}"/>
                </a:ext>
              </a:extLst>
            </p:cNvPr>
            <p:cNvSpPr/>
            <p:nvPr/>
          </p:nvSpPr>
          <p:spPr>
            <a:xfrm>
              <a:off x="2932587" y="4567830"/>
              <a:ext cx="2277654" cy="412980"/>
            </a:xfrm>
            <a:prstGeom prst="rect">
              <a:avLst/>
            </a:prstGeom>
            <a:solidFill>
              <a:srgbClr val="FFB600"/>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200">
                  <a:latin typeface="Times New Roman"/>
                  <a:cs typeface="Arial"/>
                </a:rPr>
                <a:t>Promote individual developments to achieve dreams</a:t>
              </a:r>
            </a:p>
          </p:txBody>
        </p:sp>
        <p:sp>
          <p:nvSpPr>
            <p:cNvPr id="11" name="Arrow: Right 10">
              <a:extLst>
                <a:ext uri="{FF2B5EF4-FFF2-40B4-BE49-F238E27FC236}">
                  <a16:creationId xmlns:a16="http://schemas.microsoft.com/office/drawing/2014/main" id="{23C5534D-1B53-2DF7-D673-F4E4C50AC499}"/>
                </a:ext>
              </a:extLst>
            </p:cNvPr>
            <p:cNvSpPr/>
            <p:nvPr/>
          </p:nvSpPr>
          <p:spPr>
            <a:xfrm>
              <a:off x="2152510" y="3804438"/>
              <a:ext cx="659102" cy="175204"/>
            </a:xfrm>
            <a:prstGeom prst="rightArrow">
              <a:avLst/>
            </a:prstGeom>
            <a:solidFill>
              <a:schemeClr val="tx2">
                <a:lumMod val="75000"/>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7CAFB765-6833-2BC9-CD30-CC4B1B997A90}"/>
                </a:ext>
              </a:extLst>
            </p:cNvPr>
            <p:cNvSpPr/>
            <p:nvPr/>
          </p:nvSpPr>
          <p:spPr>
            <a:xfrm>
              <a:off x="5443849" y="3804438"/>
              <a:ext cx="659102" cy="175204"/>
            </a:xfrm>
            <a:prstGeom prst="rightArrow">
              <a:avLst/>
            </a:prstGeom>
            <a:solidFill>
              <a:schemeClr val="tx2">
                <a:lumMod val="75000"/>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ket 12">
              <a:extLst>
                <a:ext uri="{FF2B5EF4-FFF2-40B4-BE49-F238E27FC236}">
                  <a16:creationId xmlns:a16="http://schemas.microsoft.com/office/drawing/2014/main" id="{4375151A-D7D1-EE98-E175-67DA77FAD500}"/>
                </a:ext>
              </a:extLst>
            </p:cNvPr>
            <p:cNvSpPr/>
            <p:nvPr/>
          </p:nvSpPr>
          <p:spPr>
            <a:xfrm>
              <a:off x="6324043" y="3016018"/>
              <a:ext cx="225262" cy="2594693"/>
            </a:xfrm>
            <a:prstGeom prst="leftBracket">
              <a:avLst/>
            </a:prstGeom>
            <a:ln w="28575">
              <a:solidFill>
                <a:srgbClr val="FFB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D0D6F949-F6D0-936F-E1BB-1F8411F2C083}"/>
                </a:ext>
              </a:extLst>
            </p:cNvPr>
            <p:cNvSpPr/>
            <p:nvPr/>
          </p:nvSpPr>
          <p:spPr>
            <a:xfrm>
              <a:off x="6628565" y="2473720"/>
              <a:ext cx="2381944" cy="438010"/>
            </a:xfrm>
            <a:prstGeom prst="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b="1">
                  <a:solidFill>
                    <a:schemeClr val="tx1"/>
                  </a:solidFill>
                  <a:latin typeface="Times New Roman"/>
                  <a:cs typeface="Arial"/>
                </a:rPr>
                <a:t>Growth opportunities for </a:t>
              </a:r>
              <a:r>
                <a:rPr lang="en-US" b="1" err="1">
                  <a:solidFill>
                    <a:schemeClr val="tx1"/>
                  </a:solidFill>
                  <a:latin typeface="Times New Roman"/>
                  <a:cs typeface="Arial"/>
                </a:rPr>
                <a:t>Coachjable</a:t>
              </a:r>
              <a:endParaRPr lang="en-US" b="1">
                <a:solidFill>
                  <a:schemeClr val="tx1"/>
                </a:solidFill>
                <a:latin typeface="Times New Roman"/>
                <a:cs typeface="Arial"/>
              </a:endParaRPr>
            </a:p>
          </p:txBody>
        </p:sp>
        <p:sp>
          <p:nvSpPr>
            <p:cNvPr id="15" name="TextBox 14">
              <a:extLst>
                <a:ext uri="{FF2B5EF4-FFF2-40B4-BE49-F238E27FC236}">
                  <a16:creationId xmlns:a16="http://schemas.microsoft.com/office/drawing/2014/main" id="{4518A68A-5109-5A1E-9C31-95209FC55EEB}"/>
                </a:ext>
              </a:extLst>
            </p:cNvPr>
            <p:cNvSpPr txBox="1"/>
            <p:nvPr/>
          </p:nvSpPr>
          <p:spPr>
            <a:xfrm>
              <a:off x="6390789" y="3061905"/>
              <a:ext cx="2728181" cy="25521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Char char="•"/>
              </a:pPr>
              <a:r>
                <a:rPr lang="en-US" sz="1200">
                  <a:latin typeface="Times New Roman"/>
                </a:rPr>
                <a:t>Provide courses regarding </a:t>
              </a:r>
              <a:r>
                <a:rPr lang="en-US" sz="1200" b="1">
                  <a:latin typeface="Times New Roman"/>
                </a:rPr>
                <a:t>management, starting a business &amp; maintaining mental health</a:t>
              </a:r>
              <a:endParaRPr lang="en-US" b="1"/>
            </a:p>
            <a:p>
              <a:pPr marL="285750" indent="-285750" algn="just">
                <a:lnSpc>
                  <a:spcPct val="150000"/>
                </a:lnSpc>
                <a:buChar char="•"/>
              </a:pPr>
              <a:r>
                <a:rPr lang="en-US" sz="1200" b="1">
                  <a:latin typeface="Times New Roman"/>
                </a:rPr>
                <a:t>Attract coaches</a:t>
              </a:r>
              <a:r>
                <a:rPr lang="en-US" sz="1200">
                  <a:latin typeface="Times New Roman"/>
                </a:rPr>
                <a:t> with more free time and high skill level to </a:t>
              </a:r>
              <a:r>
                <a:rPr lang="en-US" sz="1200" b="1">
                  <a:latin typeface="Times New Roman"/>
                </a:rPr>
                <a:t>truly help customers</a:t>
              </a:r>
            </a:p>
            <a:p>
              <a:pPr marL="285750" indent="-285750" algn="just">
                <a:lnSpc>
                  <a:spcPct val="150000"/>
                </a:lnSpc>
                <a:buChar char="•"/>
              </a:pPr>
              <a:r>
                <a:rPr lang="en-GB" sz="1200" b="1">
                  <a:latin typeface="Times New Roman"/>
                  <a:cs typeface="Times New Roman"/>
                </a:rPr>
                <a:t>Segment the audience</a:t>
              </a:r>
              <a:r>
                <a:rPr lang="en-GB" sz="1200">
                  <a:latin typeface="Times New Roman"/>
                  <a:cs typeface="Times New Roman"/>
                </a:rPr>
                <a:t> and provide tailored products &amp; services to maximize values </a:t>
              </a:r>
              <a:endParaRPr lang="en-US" sz="1200">
                <a:latin typeface="Times New Roman"/>
              </a:endParaRPr>
            </a:p>
          </p:txBody>
        </p:sp>
      </p:grpSp>
    </p:spTree>
    <p:extLst>
      <p:ext uri="{BB962C8B-B14F-4D97-AF65-F5344CB8AC3E}">
        <p14:creationId xmlns:p14="http://schemas.microsoft.com/office/powerpoint/2010/main" val="32023502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FF758-7534-BCE6-ECB9-EDFF415E20DB}"/>
              </a:ext>
            </a:extLst>
          </p:cNvPr>
          <p:cNvSpPr>
            <a:spLocks noGrp="1"/>
          </p:cNvSpPr>
          <p:nvPr>
            <p:ph type="title"/>
          </p:nvPr>
        </p:nvSpPr>
        <p:spPr/>
        <p:txBody>
          <a:bodyPr/>
          <a:lstStyle/>
          <a:p>
            <a:r>
              <a:rPr lang="en-US">
                <a:latin typeface="Times New Roman"/>
                <a:cs typeface="Times New Roman"/>
              </a:rPr>
              <a:t>PESTEL Analysis</a:t>
            </a:r>
            <a:endParaRPr lang="en-US"/>
          </a:p>
        </p:txBody>
      </p:sp>
      <p:grpSp>
        <p:nvGrpSpPr>
          <p:cNvPr id="15" name="Group 14">
            <a:extLst>
              <a:ext uri="{FF2B5EF4-FFF2-40B4-BE49-F238E27FC236}">
                <a16:creationId xmlns:a16="http://schemas.microsoft.com/office/drawing/2014/main" id="{22F3A789-9F49-0DCF-1A0B-CB23A9C69AEB}"/>
              </a:ext>
            </a:extLst>
          </p:cNvPr>
          <p:cNvGrpSpPr/>
          <p:nvPr/>
        </p:nvGrpSpPr>
        <p:grpSpPr>
          <a:xfrm>
            <a:off x="150176" y="1051227"/>
            <a:ext cx="4246618" cy="2611379"/>
            <a:chOff x="150176" y="1051227"/>
            <a:chExt cx="4246618" cy="2611379"/>
          </a:xfrm>
        </p:grpSpPr>
        <p:sp>
          <p:nvSpPr>
            <p:cNvPr id="4" name="Oval 3">
              <a:extLst>
                <a:ext uri="{FF2B5EF4-FFF2-40B4-BE49-F238E27FC236}">
                  <a16:creationId xmlns:a16="http://schemas.microsoft.com/office/drawing/2014/main" id="{CC241B3F-6962-C773-1579-1FC274A4E3A5}"/>
                </a:ext>
              </a:extLst>
            </p:cNvPr>
            <p:cNvSpPr/>
            <p:nvPr/>
          </p:nvSpPr>
          <p:spPr>
            <a:xfrm>
              <a:off x="150176" y="1051227"/>
              <a:ext cx="1084598" cy="1051225"/>
            </a:xfrm>
            <a:prstGeom prst="ellipse">
              <a:avLst/>
            </a:prstGeom>
            <a:solidFill>
              <a:schemeClr val="accent4"/>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5206D1-1BF7-C384-4218-591116D01981}"/>
                </a:ext>
              </a:extLst>
            </p:cNvPr>
            <p:cNvSpPr/>
            <p:nvPr/>
          </p:nvSpPr>
          <p:spPr>
            <a:xfrm>
              <a:off x="692474" y="1543467"/>
              <a:ext cx="3704320" cy="2119139"/>
            </a:xfrm>
            <a:prstGeom prst="rect">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5204CA1F-DCCC-1DE3-213F-803EA88AC289}"/>
              </a:ext>
            </a:extLst>
          </p:cNvPr>
          <p:cNvSpPr txBox="1"/>
          <p:nvPr/>
        </p:nvSpPr>
        <p:spPr>
          <a:xfrm>
            <a:off x="200233" y="1205572"/>
            <a:ext cx="1243115"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solidFill>
                  <a:schemeClr val="bg1"/>
                </a:solidFill>
                <a:latin typeface="Times New Roman"/>
              </a:rPr>
              <a:t>Political</a:t>
            </a:r>
          </a:p>
        </p:txBody>
      </p:sp>
      <p:sp>
        <p:nvSpPr>
          <p:cNvPr id="8" name="TextBox 7">
            <a:extLst>
              <a:ext uri="{FF2B5EF4-FFF2-40B4-BE49-F238E27FC236}">
                <a16:creationId xmlns:a16="http://schemas.microsoft.com/office/drawing/2014/main" id="{1D3B3841-BA67-974A-5B20-F2FB49E384B1}"/>
              </a:ext>
            </a:extLst>
          </p:cNvPr>
          <p:cNvSpPr txBox="1"/>
          <p:nvPr/>
        </p:nvSpPr>
        <p:spPr>
          <a:xfrm>
            <a:off x="805105" y="1902220"/>
            <a:ext cx="33956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GB" sz="1200" b="1">
                <a:latin typeface="Times New Roman"/>
                <a:cs typeface="Times New Roman"/>
              </a:rPr>
              <a:t>Australian Qualifications Framework (AQF)</a:t>
            </a:r>
            <a:r>
              <a:rPr lang="en-GB" sz="1200">
                <a:latin typeface="Times New Roman"/>
                <a:cs typeface="Times New Roman"/>
              </a:rPr>
              <a:t>: National policy within the  industry </a:t>
            </a:r>
          </a:p>
          <a:p>
            <a:pPr marL="285750" indent="-285750" algn="just">
              <a:buChar char="•"/>
            </a:pPr>
            <a:r>
              <a:rPr lang="en-GB" sz="1200">
                <a:latin typeface="Times New Roman"/>
                <a:cs typeface="Times New Roman"/>
              </a:rPr>
              <a:t>Australia Governments and the individual State and Territory Government have </a:t>
            </a:r>
            <a:r>
              <a:rPr lang="en-GB" sz="1200" b="1">
                <a:latin typeface="Times New Roman"/>
                <a:cs typeface="Times New Roman"/>
              </a:rPr>
              <a:t>shared responsibilities</a:t>
            </a:r>
            <a:r>
              <a:rPr lang="en-GB" sz="1200">
                <a:latin typeface="Times New Roman"/>
                <a:cs typeface="Times New Roman"/>
              </a:rPr>
              <a:t> on education and </a:t>
            </a:r>
            <a:r>
              <a:rPr lang="en-GB" sz="1200" b="1">
                <a:latin typeface="Times New Roman"/>
                <a:cs typeface="Times New Roman"/>
              </a:rPr>
              <a:t>provide supplementary funding</a:t>
            </a:r>
          </a:p>
        </p:txBody>
      </p:sp>
      <p:sp>
        <p:nvSpPr>
          <p:cNvPr id="9" name="Rectangle: Rounded Corners 8">
            <a:extLst>
              <a:ext uri="{FF2B5EF4-FFF2-40B4-BE49-F238E27FC236}">
                <a16:creationId xmlns:a16="http://schemas.microsoft.com/office/drawing/2014/main" id="{B791E62F-9C14-F868-7484-4052E189B943}"/>
              </a:ext>
            </a:extLst>
          </p:cNvPr>
          <p:cNvSpPr/>
          <p:nvPr/>
        </p:nvSpPr>
        <p:spPr>
          <a:xfrm>
            <a:off x="488070" y="3816953"/>
            <a:ext cx="3937926" cy="1130484"/>
          </a:xfrm>
          <a:prstGeom prst="roundRect">
            <a:avLst/>
          </a:prstGeom>
          <a:solidFill>
            <a:schemeClr val="bg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8233560-CC9E-A9ED-75A2-090617CA2D38}"/>
              </a:ext>
            </a:extLst>
          </p:cNvPr>
          <p:cNvSpPr txBox="1"/>
          <p:nvPr/>
        </p:nvSpPr>
        <p:spPr>
          <a:xfrm>
            <a:off x="813449" y="3942098"/>
            <a:ext cx="3579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a:solidFill>
                  <a:schemeClr val="accent4">
                    <a:lumMod val="50000"/>
                  </a:schemeClr>
                </a:solidFill>
                <a:latin typeface="Times New Roman"/>
              </a:rPr>
              <a:t>Improve the reliability of the enterprises that provide educational services </a:t>
            </a:r>
            <a:endParaRPr lang="en-US"/>
          </a:p>
        </p:txBody>
      </p:sp>
      <p:sp>
        <p:nvSpPr>
          <p:cNvPr id="11" name="TextBox 10">
            <a:extLst>
              <a:ext uri="{FF2B5EF4-FFF2-40B4-BE49-F238E27FC236}">
                <a16:creationId xmlns:a16="http://schemas.microsoft.com/office/drawing/2014/main" id="{C2F4CC67-381C-0A5F-C0D6-C7F10CCEC66E}"/>
              </a:ext>
            </a:extLst>
          </p:cNvPr>
          <p:cNvSpPr txBox="1"/>
          <p:nvPr/>
        </p:nvSpPr>
        <p:spPr>
          <a:xfrm>
            <a:off x="809276" y="4355079"/>
            <a:ext cx="35583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a:solidFill>
                  <a:schemeClr val="accent4">
                    <a:lumMod val="50000"/>
                  </a:schemeClr>
                </a:solidFill>
                <a:latin typeface="Times New Roman"/>
              </a:rPr>
              <a:t>Australian government has high support and investments on education, especially courses helping enhance personal development</a:t>
            </a:r>
            <a:endParaRPr lang="en-US">
              <a:solidFill>
                <a:schemeClr val="accent4">
                  <a:lumMod val="50000"/>
                </a:schemeClr>
              </a:solidFill>
            </a:endParaRPr>
          </a:p>
        </p:txBody>
      </p:sp>
      <p:sp>
        <p:nvSpPr>
          <p:cNvPr id="12" name="TextBox 11">
            <a:extLst>
              <a:ext uri="{FF2B5EF4-FFF2-40B4-BE49-F238E27FC236}">
                <a16:creationId xmlns:a16="http://schemas.microsoft.com/office/drawing/2014/main" id="{CCF30654-59CF-C102-C4FD-3245B647BDFB}"/>
              </a:ext>
            </a:extLst>
          </p:cNvPr>
          <p:cNvSpPr txBox="1"/>
          <p:nvPr/>
        </p:nvSpPr>
        <p:spPr>
          <a:xfrm>
            <a:off x="863507" y="3287167"/>
            <a:ext cx="34707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Times New Roman"/>
              </a:rPr>
              <a:t>These policies affect the industry positively</a:t>
            </a:r>
          </a:p>
        </p:txBody>
      </p:sp>
      <p:sp>
        <p:nvSpPr>
          <p:cNvPr id="13" name="Star: 5 Points 12">
            <a:extLst>
              <a:ext uri="{FF2B5EF4-FFF2-40B4-BE49-F238E27FC236}">
                <a16:creationId xmlns:a16="http://schemas.microsoft.com/office/drawing/2014/main" id="{E1722BF4-EC08-E173-A4DF-D3FF18361922}"/>
              </a:ext>
            </a:extLst>
          </p:cNvPr>
          <p:cNvSpPr/>
          <p:nvPr/>
        </p:nvSpPr>
        <p:spPr>
          <a:xfrm>
            <a:off x="575672" y="3979642"/>
            <a:ext cx="191890" cy="191890"/>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C04D6264-F35B-22E1-3B21-EB833E4E0F46}"/>
              </a:ext>
            </a:extLst>
          </p:cNvPr>
          <p:cNvSpPr/>
          <p:nvPr/>
        </p:nvSpPr>
        <p:spPr>
          <a:xfrm>
            <a:off x="575672" y="4355080"/>
            <a:ext cx="191890" cy="191890"/>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267B6DF-3D1C-B198-120E-F7ED1BEA11E1}"/>
              </a:ext>
            </a:extLst>
          </p:cNvPr>
          <p:cNvGrpSpPr/>
          <p:nvPr/>
        </p:nvGrpSpPr>
        <p:grpSpPr>
          <a:xfrm>
            <a:off x="4934922" y="1051227"/>
            <a:ext cx="4209077" cy="2603036"/>
            <a:chOff x="692474" y="1059570"/>
            <a:chExt cx="4209077" cy="2603036"/>
          </a:xfrm>
        </p:grpSpPr>
        <p:sp>
          <p:nvSpPr>
            <p:cNvPr id="17" name="Oval 16">
              <a:extLst>
                <a:ext uri="{FF2B5EF4-FFF2-40B4-BE49-F238E27FC236}">
                  <a16:creationId xmlns:a16="http://schemas.microsoft.com/office/drawing/2014/main" id="{AE6E39A9-73A2-6D7E-D838-E4189854442E}"/>
                </a:ext>
              </a:extLst>
            </p:cNvPr>
            <p:cNvSpPr/>
            <p:nvPr/>
          </p:nvSpPr>
          <p:spPr>
            <a:xfrm>
              <a:off x="3816953" y="1059570"/>
              <a:ext cx="1084598" cy="1051225"/>
            </a:xfrm>
            <a:prstGeom prst="ellipse">
              <a:avLst/>
            </a:prstGeom>
            <a:solidFill>
              <a:schemeClr val="accent4"/>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63AEE9-823A-F1CF-5405-231A29A14841}"/>
                </a:ext>
              </a:extLst>
            </p:cNvPr>
            <p:cNvSpPr/>
            <p:nvPr/>
          </p:nvSpPr>
          <p:spPr>
            <a:xfrm>
              <a:off x="692474" y="1543467"/>
              <a:ext cx="3704320" cy="2119139"/>
            </a:xfrm>
            <a:prstGeom prst="rect">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B230B76D-7D5A-EB99-A7E0-F5E0E7524EE6}"/>
              </a:ext>
            </a:extLst>
          </p:cNvPr>
          <p:cNvSpPr txBox="1"/>
          <p:nvPr/>
        </p:nvSpPr>
        <p:spPr>
          <a:xfrm>
            <a:off x="8051058" y="1209745"/>
            <a:ext cx="12180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solidFill>
                  <a:schemeClr val="bg1"/>
                </a:solidFill>
                <a:latin typeface="Times New Roman"/>
              </a:rPr>
              <a:t>Economic</a:t>
            </a:r>
          </a:p>
        </p:txBody>
      </p:sp>
      <p:sp>
        <p:nvSpPr>
          <p:cNvPr id="3" name="TextBox 2">
            <a:extLst>
              <a:ext uri="{FF2B5EF4-FFF2-40B4-BE49-F238E27FC236}">
                <a16:creationId xmlns:a16="http://schemas.microsoft.com/office/drawing/2014/main" id="{B9A61629-AE38-FF06-CD15-D62A2985E60A}"/>
              </a:ext>
            </a:extLst>
          </p:cNvPr>
          <p:cNvSpPr txBox="1"/>
          <p:nvPr/>
        </p:nvSpPr>
        <p:spPr>
          <a:xfrm>
            <a:off x="5047554" y="1685299"/>
            <a:ext cx="343734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GB" sz="1200">
                <a:latin typeface="Times New Roman"/>
                <a:cs typeface="Times New Roman"/>
              </a:rPr>
              <a:t>Australian economy rose </a:t>
            </a:r>
            <a:r>
              <a:rPr lang="en-GB" sz="1600" b="1">
                <a:solidFill>
                  <a:srgbClr val="FF0000"/>
                </a:solidFill>
                <a:latin typeface="Times New Roman"/>
                <a:cs typeface="Times New Roman"/>
              </a:rPr>
              <a:t>0.2%</a:t>
            </a:r>
            <a:r>
              <a:rPr lang="en-GB" sz="1200">
                <a:latin typeface="Times New Roman"/>
                <a:cs typeface="Times New Roman"/>
              </a:rPr>
              <a:t> in seasonally adjusted chain volume measures and in nominal terms, GDP rose </a:t>
            </a:r>
            <a:r>
              <a:rPr lang="en-GB" sz="1600" b="1">
                <a:solidFill>
                  <a:srgbClr val="FF0000"/>
                </a:solidFill>
                <a:latin typeface="Times New Roman"/>
                <a:cs typeface="Times New Roman"/>
              </a:rPr>
              <a:t>2.1%</a:t>
            </a:r>
            <a:r>
              <a:rPr lang="en-GB" sz="1200">
                <a:latin typeface="Times New Roman"/>
                <a:cs typeface="Times New Roman"/>
              </a:rPr>
              <a:t> (ABS 2023)</a:t>
            </a:r>
            <a:endParaRPr lang="en-US"/>
          </a:p>
          <a:p>
            <a:pPr marL="285750" indent="-285750" algn="just">
              <a:buChar char="•"/>
            </a:pPr>
            <a:r>
              <a:rPr lang="en-GB" sz="1200">
                <a:latin typeface="Times New Roman"/>
                <a:cs typeface="Times New Roman"/>
              </a:rPr>
              <a:t>Overall economic conditions are showing </a:t>
            </a:r>
            <a:r>
              <a:rPr lang="en-GB" sz="1200" b="1">
                <a:solidFill>
                  <a:schemeClr val="tx1"/>
                </a:solidFill>
                <a:latin typeface="Times New Roman"/>
                <a:cs typeface="Times New Roman"/>
              </a:rPr>
              <a:t>signs of recovery</a:t>
            </a:r>
            <a:r>
              <a:rPr lang="en-GB" sz="1200">
                <a:solidFill>
                  <a:schemeClr val="tx1"/>
                </a:solidFill>
                <a:latin typeface="Times New Roman"/>
                <a:cs typeface="Times New Roman"/>
              </a:rPr>
              <a:t> </a:t>
            </a:r>
            <a:r>
              <a:rPr lang="en-GB" sz="1200">
                <a:latin typeface="Times New Roman"/>
                <a:cs typeface="Times New Roman"/>
              </a:rPr>
              <a:t>after the pandemic</a:t>
            </a:r>
          </a:p>
          <a:p>
            <a:pPr marL="285750" indent="-285750" algn="just">
              <a:buChar char="•"/>
            </a:pPr>
            <a:r>
              <a:rPr lang="en-GB" sz="1200">
                <a:latin typeface="Times New Roman"/>
                <a:cs typeface="Times New Roman"/>
              </a:rPr>
              <a:t>Exports rose for the fourth consecutive quarter, reflected in a </a:t>
            </a:r>
            <a:r>
              <a:rPr lang="en-GB" sz="1600" b="1">
                <a:solidFill>
                  <a:srgbClr val="FF0000"/>
                </a:solidFill>
                <a:latin typeface="Times New Roman"/>
                <a:cs typeface="Times New Roman"/>
              </a:rPr>
              <a:t>7.7%</a:t>
            </a:r>
            <a:r>
              <a:rPr lang="en-GB" sz="1200">
                <a:latin typeface="Times New Roman"/>
                <a:cs typeface="Times New Roman"/>
              </a:rPr>
              <a:t> increase in exports of services</a:t>
            </a:r>
          </a:p>
        </p:txBody>
      </p:sp>
      <p:sp>
        <p:nvSpPr>
          <p:cNvPr id="20" name="Rectangle: Rounded Corners 19">
            <a:extLst>
              <a:ext uri="{FF2B5EF4-FFF2-40B4-BE49-F238E27FC236}">
                <a16:creationId xmlns:a16="http://schemas.microsoft.com/office/drawing/2014/main" id="{35012F79-8519-A014-1B5F-555D6387F644}"/>
              </a:ext>
            </a:extLst>
          </p:cNvPr>
          <p:cNvSpPr/>
          <p:nvPr/>
        </p:nvSpPr>
        <p:spPr>
          <a:xfrm>
            <a:off x="4909895" y="3821124"/>
            <a:ext cx="3971296" cy="1130484"/>
          </a:xfrm>
          <a:prstGeom prst="roundRect">
            <a:avLst/>
          </a:prstGeom>
          <a:solidFill>
            <a:schemeClr val="bg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287A648-DE12-E9D3-EC0E-6CE6DE78170A}"/>
              </a:ext>
            </a:extLst>
          </p:cNvPr>
          <p:cNvSpPr txBox="1"/>
          <p:nvPr/>
        </p:nvSpPr>
        <p:spPr>
          <a:xfrm>
            <a:off x="5097613" y="3946269"/>
            <a:ext cx="381277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200" b="1">
                <a:solidFill>
                  <a:schemeClr val="accent4">
                    <a:lumMod val="50000"/>
                  </a:schemeClr>
                </a:solidFill>
                <a:latin typeface="Times New Roman"/>
                <a:cs typeface="Times New Roman"/>
              </a:rPr>
              <a:t>Increasing economic growth trends provide more employment opportunities  &amp; stimulating people's demands for individual career development </a:t>
            </a:r>
            <a:endParaRPr lang="en-GB" b="1">
              <a:solidFill>
                <a:schemeClr val="accent4">
                  <a:lumMod val="50000"/>
                </a:schemeClr>
              </a:solidFill>
            </a:endParaRPr>
          </a:p>
          <a:p>
            <a:pPr algn="just"/>
            <a:r>
              <a:rPr lang="en-GB" sz="1200" b="1">
                <a:solidFill>
                  <a:schemeClr val="accent4">
                    <a:lumMod val="50000"/>
                  </a:schemeClr>
                </a:solidFill>
                <a:latin typeface="Times New Roman"/>
                <a:cs typeface="Times New Roman"/>
              </a:rPr>
              <a:t>Stable economic environment provides guarantees for entrepreneurs to start their own businesses</a:t>
            </a:r>
            <a:endParaRPr lang="en-GB" b="1">
              <a:solidFill>
                <a:schemeClr val="accent4">
                  <a:lumMod val="50000"/>
                </a:schemeClr>
              </a:solidFill>
            </a:endParaRPr>
          </a:p>
        </p:txBody>
      </p:sp>
      <p:sp>
        <p:nvSpPr>
          <p:cNvPr id="22" name="Star: 5 Points 21">
            <a:extLst>
              <a:ext uri="{FF2B5EF4-FFF2-40B4-BE49-F238E27FC236}">
                <a16:creationId xmlns:a16="http://schemas.microsoft.com/office/drawing/2014/main" id="{C57CA101-8E3E-E0E1-0EBC-6A8E5AFEC359}"/>
              </a:ext>
            </a:extLst>
          </p:cNvPr>
          <p:cNvSpPr/>
          <p:nvPr/>
        </p:nvSpPr>
        <p:spPr>
          <a:xfrm>
            <a:off x="4951610" y="3979642"/>
            <a:ext cx="191890" cy="191890"/>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086258F9-7A2E-55C1-CB56-0D4163C0728D}"/>
              </a:ext>
            </a:extLst>
          </p:cNvPr>
          <p:cNvSpPr/>
          <p:nvPr/>
        </p:nvSpPr>
        <p:spPr>
          <a:xfrm>
            <a:off x="4951610" y="4521941"/>
            <a:ext cx="191890" cy="191890"/>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9972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4D24-926D-23B5-E6C2-6E8B1E490005}"/>
              </a:ext>
            </a:extLst>
          </p:cNvPr>
          <p:cNvSpPr>
            <a:spLocks noGrp="1"/>
          </p:cNvSpPr>
          <p:nvPr>
            <p:ph type="title"/>
          </p:nvPr>
        </p:nvSpPr>
        <p:spPr/>
        <p:txBody>
          <a:bodyPr/>
          <a:lstStyle/>
          <a:p>
            <a:r>
              <a:rPr lang="en-US">
                <a:latin typeface="Times New Roman"/>
                <a:cs typeface="Times New Roman"/>
              </a:rPr>
              <a:t>PESTEL Analysis</a:t>
            </a:r>
            <a:endParaRPr lang="en-US"/>
          </a:p>
        </p:txBody>
      </p:sp>
      <p:cxnSp>
        <p:nvCxnSpPr>
          <p:cNvPr id="10" name="Straight Arrow Connector 9">
            <a:extLst>
              <a:ext uri="{FF2B5EF4-FFF2-40B4-BE49-F238E27FC236}">
                <a16:creationId xmlns:a16="http://schemas.microsoft.com/office/drawing/2014/main" id="{50871BA5-2BE0-ED90-891A-690C82B412C7}"/>
              </a:ext>
            </a:extLst>
          </p:cNvPr>
          <p:cNvCxnSpPr/>
          <p:nvPr/>
        </p:nvCxnSpPr>
        <p:spPr>
          <a:xfrm>
            <a:off x="4565325" y="1251044"/>
            <a:ext cx="13349" cy="3513264"/>
          </a:xfrm>
          <a:prstGeom prst="straightConnector1">
            <a:avLst/>
          </a:prstGeom>
          <a:ln w="28575">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Flowchart: Terminator 11">
            <a:extLst>
              <a:ext uri="{FF2B5EF4-FFF2-40B4-BE49-F238E27FC236}">
                <a16:creationId xmlns:a16="http://schemas.microsoft.com/office/drawing/2014/main" id="{65EBA545-05CF-C156-0D59-A05FA99240A5}"/>
              </a:ext>
            </a:extLst>
          </p:cNvPr>
          <p:cNvSpPr/>
          <p:nvPr/>
        </p:nvSpPr>
        <p:spPr>
          <a:xfrm>
            <a:off x="1389120" y="1251459"/>
            <a:ext cx="1793759" cy="433839"/>
          </a:xfrm>
          <a:prstGeom prst="flowChartTerminator">
            <a:avLst/>
          </a:prstGeom>
          <a:solidFill>
            <a:schemeClr val="accent4"/>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latin typeface="Times New Roman"/>
                <a:cs typeface="Arial"/>
              </a:rPr>
              <a:t>Social-cultural</a:t>
            </a:r>
            <a:endParaRPr lang="en-US" sz="1800">
              <a:latin typeface="Times New Roman"/>
              <a:cs typeface="Times New Roman"/>
            </a:endParaRPr>
          </a:p>
        </p:txBody>
      </p:sp>
      <p:sp>
        <p:nvSpPr>
          <p:cNvPr id="13" name="Flowchart: Terminator 12">
            <a:extLst>
              <a:ext uri="{FF2B5EF4-FFF2-40B4-BE49-F238E27FC236}">
                <a16:creationId xmlns:a16="http://schemas.microsoft.com/office/drawing/2014/main" id="{C593D1FF-7963-6ED0-FCB3-B944DBAE16FF}"/>
              </a:ext>
            </a:extLst>
          </p:cNvPr>
          <p:cNvSpPr/>
          <p:nvPr/>
        </p:nvSpPr>
        <p:spPr>
          <a:xfrm>
            <a:off x="5877689" y="1251459"/>
            <a:ext cx="1793759" cy="433839"/>
          </a:xfrm>
          <a:prstGeom prst="flowChartTerminator">
            <a:avLst/>
          </a:prstGeom>
          <a:solidFill>
            <a:schemeClr val="accent4"/>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a:latin typeface="Times New Roman"/>
                <a:cs typeface="Arial"/>
              </a:rPr>
              <a:t>Technological</a:t>
            </a:r>
            <a:endParaRPr lang="en-US" sz="1800">
              <a:latin typeface="Times New Roman"/>
              <a:cs typeface="Times New Roman"/>
            </a:endParaRPr>
          </a:p>
        </p:txBody>
      </p:sp>
      <p:sp>
        <p:nvSpPr>
          <p:cNvPr id="14" name="TextBox 13">
            <a:extLst>
              <a:ext uri="{FF2B5EF4-FFF2-40B4-BE49-F238E27FC236}">
                <a16:creationId xmlns:a16="http://schemas.microsoft.com/office/drawing/2014/main" id="{617F9542-0173-BB36-AE61-EEC0C1D79176}"/>
              </a:ext>
            </a:extLst>
          </p:cNvPr>
          <p:cNvSpPr txBox="1"/>
          <p:nvPr/>
        </p:nvSpPr>
        <p:spPr>
          <a:xfrm>
            <a:off x="250292" y="1885532"/>
            <a:ext cx="40714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v"/>
            </a:pPr>
            <a:r>
              <a:rPr lang="en-US" sz="1200" b="1">
                <a:latin typeface="Times New Roman"/>
              </a:rPr>
              <a:t>Diverse and inclusive</a:t>
            </a:r>
            <a:r>
              <a:rPr lang="en-US" sz="1200">
                <a:latin typeface="Times New Roman"/>
              </a:rPr>
              <a:t> cultural environment</a:t>
            </a:r>
            <a:endParaRPr lang="en-US"/>
          </a:p>
          <a:p>
            <a:pPr marL="285750" indent="-285750" algn="just">
              <a:buFont typeface="Wingdings"/>
              <a:buChar char="v"/>
            </a:pPr>
            <a:r>
              <a:rPr lang="en-GB" sz="1200" b="1">
                <a:latin typeface="Times New Roman"/>
                <a:cs typeface="Times New Roman"/>
              </a:rPr>
              <a:t>Transformation of values</a:t>
            </a:r>
            <a:r>
              <a:rPr lang="en-GB" sz="1200">
                <a:latin typeface="Times New Roman"/>
                <a:cs typeface="Times New Roman"/>
              </a:rPr>
              <a:t> - </a:t>
            </a:r>
            <a:r>
              <a:rPr lang="en-GB" sz="1200" b="1">
                <a:latin typeface="Times New Roman"/>
                <a:cs typeface="Times New Roman"/>
              </a:rPr>
              <a:t>generate new demands</a:t>
            </a:r>
            <a:r>
              <a:rPr lang="en-GB" sz="1200">
                <a:latin typeface="Times New Roman"/>
                <a:cs typeface="Times New Roman"/>
              </a:rPr>
              <a:t> (People may pay more attention to the development of personal career, working skills &amp; personalities)</a:t>
            </a:r>
            <a:endParaRPr lang="en-US"/>
          </a:p>
          <a:p>
            <a:pPr marL="285750" indent="-285750" algn="just">
              <a:buFont typeface="Wingdings"/>
              <a:buChar char="v"/>
            </a:pPr>
            <a:r>
              <a:rPr lang="en-GB" sz="1200">
                <a:latin typeface="Times New Roman"/>
                <a:cs typeface="Times New Roman"/>
              </a:rPr>
              <a:t>New demands can </a:t>
            </a:r>
            <a:r>
              <a:rPr lang="en-GB" sz="1200" b="1">
                <a:latin typeface="Times New Roman"/>
                <a:cs typeface="Times New Roman"/>
              </a:rPr>
              <a:t>guide people's actions</a:t>
            </a:r>
          </a:p>
        </p:txBody>
      </p:sp>
      <p:sp>
        <p:nvSpPr>
          <p:cNvPr id="16" name="Rectangle: Rounded Corners 15">
            <a:extLst>
              <a:ext uri="{FF2B5EF4-FFF2-40B4-BE49-F238E27FC236}">
                <a16:creationId xmlns:a16="http://schemas.microsoft.com/office/drawing/2014/main" id="{B9C7A3C9-A179-1D8B-8075-C34F661D6060}"/>
              </a:ext>
            </a:extLst>
          </p:cNvPr>
          <p:cNvSpPr/>
          <p:nvPr/>
        </p:nvSpPr>
        <p:spPr>
          <a:xfrm>
            <a:off x="504756" y="3633406"/>
            <a:ext cx="3762722" cy="1130484"/>
          </a:xfrm>
          <a:prstGeom prst="roundRect">
            <a:avLst/>
          </a:prstGeom>
          <a:solidFill>
            <a:schemeClr val="bg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0542E2B-59AB-143A-6DE5-744AAE62884A}"/>
              </a:ext>
            </a:extLst>
          </p:cNvPr>
          <p:cNvSpPr txBox="1"/>
          <p:nvPr/>
        </p:nvSpPr>
        <p:spPr>
          <a:xfrm>
            <a:off x="646587" y="3912897"/>
            <a:ext cx="34790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a:solidFill>
                  <a:schemeClr val="accent4">
                    <a:lumMod val="50000"/>
                  </a:schemeClr>
                </a:solidFill>
                <a:latin typeface="Times New Roman"/>
              </a:rPr>
              <a:t>Social-cultural environment in Australia </a:t>
            </a:r>
            <a:r>
              <a:rPr lang="en-GB" sz="1200" b="1">
                <a:solidFill>
                  <a:schemeClr val="accent4">
                    <a:lumMod val="50000"/>
                  </a:schemeClr>
                </a:solidFill>
                <a:latin typeface="Times New Roman"/>
                <a:cs typeface="Times New Roman"/>
              </a:rPr>
              <a:t>is beneficial for people in the workforce to focus on personal development within the industry</a:t>
            </a:r>
            <a:endParaRPr lang="en-US" b="1">
              <a:solidFill>
                <a:schemeClr val="accent4">
                  <a:lumMod val="50000"/>
                </a:schemeClr>
              </a:solidFill>
            </a:endParaRPr>
          </a:p>
        </p:txBody>
      </p:sp>
      <p:sp>
        <p:nvSpPr>
          <p:cNvPr id="19" name="Star: 5 Points 18">
            <a:extLst>
              <a:ext uri="{FF2B5EF4-FFF2-40B4-BE49-F238E27FC236}">
                <a16:creationId xmlns:a16="http://schemas.microsoft.com/office/drawing/2014/main" id="{FC08715F-776B-10B7-90A6-A4E95F27507A}"/>
              </a:ext>
            </a:extLst>
          </p:cNvPr>
          <p:cNvSpPr/>
          <p:nvPr/>
        </p:nvSpPr>
        <p:spPr>
          <a:xfrm>
            <a:off x="446354" y="3554146"/>
            <a:ext cx="241948" cy="216919"/>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9BFA6A-9E64-FC0B-CFF4-DC13A8D71FFF}"/>
              </a:ext>
            </a:extLst>
          </p:cNvPr>
          <p:cNvSpPr txBox="1"/>
          <p:nvPr/>
        </p:nvSpPr>
        <p:spPr>
          <a:xfrm>
            <a:off x="4805605" y="1885532"/>
            <a:ext cx="38628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v"/>
            </a:pPr>
            <a:r>
              <a:rPr lang="en-GB" sz="1200">
                <a:latin typeface="Times New Roman"/>
                <a:cs typeface="Times New Roman"/>
              </a:rPr>
              <a:t>Australia's online education industry has </a:t>
            </a:r>
            <a:r>
              <a:rPr lang="en-GB" sz="1200" b="1">
                <a:latin typeface="Times New Roman"/>
                <a:cs typeface="Times New Roman"/>
              </a:rPr>
              <a:t>great development potential</a:t>
            </a:r>
          </a:p>
          <a:p>
            <a:pPr marL="285750" indent="-285750" algn="just">
              <a:buFont typeface="Wingdings"/>
              <a:buChar char="v"/>
            </a:pPr>
            <a:r>
              <a:rPr lang="en-GB" sz="1200" b="1">
                <a:latin typeface="Times New Roman"/>
                <a:cs typeface="Times New Roman"/>
              </a:rPr>
              <a:t>Online training platforms</a:t>
            </a:r>
            <a:r>
              <a:rPr lang="en-GB" sz="1200">
                <a:latin typeface="Times New Roman"/>
                <a:cs typeface="Times New Roman"/>
              </a:rPr>
              <a:t> and </a:t>
            </a:r>
            <a:r>
              <a:rPr lang="en-GB" sz="1200" b="1">
                <a:latin typeface="Times New Roman"/>
                <a:cs typeface="Times New Roman"/>
              </a:rPr>
              <a:t>educational technologies</a:t>
            </a:r>
            <a:r>
              <a:rPr lang="en-GB" sz="1200">
                <a:latin typeface="Times New Roman"/>
                <a:cs typeface="Times New Roman"/>
              </a:rPr>
              <a:t> are relatively mature</a:t>
            </a:r>
          </a:p>
          <a:p>
            <a:pPr marL="285750" indent="-285750" algn="just">
              <a:buFont typeface="Wingdings"/>
              <a:buChar char="v"/>
            </a:pPr>
            <a:r>
              <a:rPr lang="en-GB" sz="1200" b="1">
                <a:latin typeface="Times New Roman"/>
                <a:cs typeface="Times New Roman"/>
              </a:rPr>
              <a:t>Technical infrastructures</a:t>
            </a:r>
            <a:r>
              <a:rPr lang="en-GB" sz="1200">
                <a:latin typeface="Times New Roman"/>
                <a:cs typeface="Times New Roman"/>
              </a:rPr>
              <a:t> have continuous improvements</a:t>
            </a:r>
          </a:p>
        </p:txBody>
      </p:sp>
      <p:sp>
        <p:nvSpPr>
          <p:cNvPr id="24" name="Rectangle: Rounded Corners 23">
            <a:extLst>
              <a:ext uri="{FF2B5EF4-FFF2-40B4-BE49-F238E27FC236}">
                <a16:creationId xmlns:a16="http://schemas.microsoft.com/office/drawing/2014/main" id="{E27FC257-A306-776D-0E41-03AE43013623}"/>
              </a:ext>
            </a:extLst>
          </p:cNvPr>
          <p:cNvSpPr/>
          <p:nvPr/>
        </p:nvSpPr>
        <p:spPr>
          <a:xfrm>
            <a:off x="4905723" y="3633406"/>
            <a:ext cx="3762722" cy="1130484"/>
          </a:xfrm>
          <a:prstGeom prst="roundRect">
            <a:avLst/>
          </a:prstGeom>
          <a:solidFill>
            <a:schemeClr val="bg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5 Points 24">
            <a:extLst>
              <a:ext uri="{FF2B5EF4-FFF2-40B4-BE49-F238E27FC236}">
                <a16:creationId xmlns:a16="http://schemas.microsoft.com/office/drawing/2014/main" id="{240D0DEA-71B2-F9C9-51A0-40498124CD74}"/>
              </a:ext>
            </a:extLst>
          </p:cNvPr>
          <p:cNvSpPr/>
          <p:nvPr/>
        </p:nvSpPr>
        <p:spPr>
          <a:xfrm>
            <a:off x="4843150" y="3554146"/>
            <a:ext cx="241948" cy="216919"/>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DB8A390-8888-D801-8E03-050DAE0C6C80}"/>
              </a:ext>
            </a:extLst>
          </p:cNvPr>
          <p:cNvSpPr txBox="1"/>
          <p:nvPr/>
        </p:nvSpPr>
        <p:spPr>
          <a:xfrm>
            <a:off x="5147671" y="3691806"/>
            <a:ext cx="327882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a:solidFill>
                  <a:schemeClr val="accent4">
                    <a:lumMod val="50000"/>
                  </a:schemeClr>
                </a:solidFill>
                <a:latin typeface="Times New Roman"/>
              </a:rPr>
              <a:t>Online education platforms </a:t>
            </a:r>
            <a:r>
              <a:rPr lang="en-GB" sz="1200" b="1">
                <a:solidFill>
                  <a:schemeClr val="accent4">
                    <a:lumMod val="50000"/>
                  </a:schemeClr>
                </a:solidFill>
                <a:latin typeface="Times New Roman"/>
                <a:cs typeface="Times New Roman"/>
              </a:rPr>
              <a:t>eliminate geographical restrictions</a:t>
            </a:r>
            <a:endParaRPr lang="en-US"/>
          </a:p>
          <a:p>
            <a:pPr algn="just"/>
            <a:endParaRPr lang="en-GB" sz="1200" b="1">
              <a:solidFill>
                <a:schemeClr val="accent4">
                  <a:lumMod val="50000"/>
                </a:schemeClr>
              </a:solidFill>
              <a:latin typeface="Times New Roman"/>
              <a:cs typeface="Times New Roman"/>
            </a:endParaRPr>
          </a:p>
          <a:p>
            <a:pPr algn="just"/>
            <a:r>
              <a:rPr lang="en-GB" sz="1200" b="1">
                <a:solidFill>
                  <a:schemeClr val="accent4">
                    <a:lumMod val="50000"/>
                  </a:schemeClr>
                </a:solidFill>
                <a:latin typeface="Times New Roman"/>
                <a:cs typeface="Times New Roman"/>
              </a:rPr>
              <a:t>Make education and training services more flexible and accessible</a:t>
            </a:r>
            <a:endParaRPr lang="en-GB" sz="1200" b="1">
              <a:solidFill>
                <a:schemeClr val="accent4">
                  <a:lumMod val="50000"/>
                </a:schemeClr>
              </a:solidFill>
              <a:latin typeface="Times New Roman"/>
            </a:endParaRPr>
          </a:p>
        </p:txBody>
      </p:sp>
    </p:spTree>
    <p:extLst>
      <p:ext uri="{BB962C8B-B14F-4D97-AF65-F5344CB8AC3E}">
        <p14:creationId xmlns:p14="http://schemas.microsoft.com/office/powerpoint/2010/main" val="34608615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E2044-81F2-7000-2854-F2407C693DA5}"/>
              </a:ext>
            </a:extLst>
          </p:cNvPr>
          <p:cNvSpPr>
            <a:spLocks noGrp="1"/>
          </p:cNvSpPr>
          <p:nvPr>
            <p:ph type="title"/>
          </p:nvPr>
        </p:nvSpPr>
        <p:spPr/>
        <p:txBody>
          <a:bodyPr/>
          <a:lstStyle/>
          <a:p>
            <a:r>
              <a:rPr lang="en-US">
                <a:latin typeface="Times New Roman"/>
                <a:cs typeface="Times New Roman"/>
              </a:rPr>
              <a:t>PESTEL Analysis</a:t>
            </a:r>
            <a:endParaRPr lang="en-US"/>
          </a:p>
        </p:txBody>
      </p:sp>
      <p:cxnSp>
        <p:nvCxnSpPr>
          <p:cNvPr id="4" name="Straight Arrow Connector 3">
            <a:extLst>
              <a:ext uri="{FF2B5EF4-FFF2-40B4-BE49-F238E27FC236}">
                <a16:creationId xmlns:a16="http://schemas.microsoft.com/office/drawing/2014/main" id="{7944E19B-7CD1-919E-0828-A8E1FFAB3008}"/>
              </a:ext>
            </a:extLst>
          </p:cNvPr>
          <p:cNvCxnSpPr/>
          <p:nvPr/>
        </p:nvCxnSpPr>
        <p:spPr>
          <a:xfrm>
            <a:off x="352078" y="3040630"/>
            <a:ext cx="8431500" cy="13350"/>
          </a:xfrm>
          <a:prstGeom prst="straightConnector1">
            <a:avLst/>
          </a:prstGeom>
          <a:ln w="127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Diagonal Corners Rounded 4">
            <a:extLst>
              <a:ext uri="{FF2B5EF4-FFF2-40B4-BE49-F238E27FC236}">
                <a16:creationId xmlns:a16="http://schemas.microsoft.com/office/drawing/2014/main" id="{EBF6CCA8-A37F-EE07-A288-258CBE54241B}"/>
              </a:ext>
            </a:extLst>
          </p:cNvPr>
          <p:cNvSpPr/>
          <p:nvPr/>
        </p:nvSpPr>
        <p:spPr>
          <a:xfrm>
            <a:off x="350407" y="1117970"/>
            <a:ext cx="1701984" cy="433839"/>
          </a:xfrm>
          <a:prstGeom prst="round2DiagRect">
            <a:avLst/>
          </a:prstGeom>
          <a:solidFill>
            <a:srgbClr val="FFB600"/>
          </a:solidFill>
          <a:ln>
            <a:solidFill>
              <a:srgbClr val="FD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latin typeface="Times New Roman"/>
                <a:cs typeface="Arial"/>
              </a:rPr>
              <a:t>Environmental</a:t>
            </a:r>
            <a:endParaRPr lang="en-US" sz="1800" b="1">
              <a:latin typeface="Times New Roman"/>
            </a:endParaRPr>
          </a:p>
        </p:txBody>
      </p:sp>
      <p:sp>
        <p:nvSpPr>
          <p:cNvPr id="6" name="Rectangle: Diagonal Corners Rounded 5">
            <a:extLst>
              <a:ext uri="{FF2B5EF4-FFF2-40B4-BE49-F238E27FC236}">
                <a16:creationId xmlns:a16="http://schemas.microsoft.com/office/drawing/2014/main" id="{FB475500-7D7C-FE43-65F7-8C7AB3F58447}"/>
              </a:ext>
            </a:extLst>
          </p:cNvPr>
          <p:cNvSpPr/>
          <p:nvPr/>
        </p:nvSpPr>
        <p:spPr>
          <a:xfrm>
            <a:off x="7083261" y="4438510"/>
            <a:ext cx="1701984" cy="433839"/>
          </a:xfrm>
          <a:prstGeom prst="round2DiagRect">
            <a:avLst/>
          </a:prstGeom>
          <a:solidFill>
            <a:srgbClr val="FFB600"/>
          </a:solidFill>
          <a:ln>
            <a:solidFill>
              <a:srgbClr val="FDDA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a:latin typeface="Times New Roman"/>
                <a:cs typeface="Arial"/>
              </a:rPr>
              <a:t>Legal</a:t>
            </a:r>
          </a:p>
        </p:txBody>
      </p:sp>
      <p:sp>
        <p:nvSpPr>
          <p:cNvPr id="7" name="TextBox 6">
            <a:extLst>
              <a:ext uri="{FF2B5EF4-FFF2-40B4-BE49-F238E27FC236}">
                <a16:creationId xmlns:a16="http://schemas.microsoft.com/office/drawing/2014/main" id="{5D3F9C29-80AE-9ED2-D9A4-8A1E5C2EE48F}"/>
              </a:ext>
            </a:extLst>
          </p:cNvPr>
          <p:cNvSpPr txBox="1"/>
          <p:nvPr/>
        </p:nvSpPr>
        <p:spPr>
          <a:xfrm>
            <a:off x="275321" y="1743699"/>
            <a:ext cx="396295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v"/>
            </a:pPr>
            <a:r>
              <a:rPr lang="en-US" sz="1200" b="1">
                <a:latin typeface="Times New Roman"/>
              </a:rPr>
              <a:t>Mutual influences</a:t>
            </a:r>
            <a:r>
              <a:rPr lang="en-US" sz="1200">
                <a:latin typeface="Times New Roman"/>
              </a:rPr>
              <a:t> between the industry and the environment</a:t>
            </a:r>
            <a:endParaRPr lang="en-US"/>
          </a:p>
          <a:p>
            <a:pPr marL="285750" indent="-285750" algn="just">
              <a:buFont typeface="Wingdings"/>
              <a:buChar char="v"/>
            </a:pPr>
            <a:r>
              <a:rPr lang="en-GB" sz="1200" b="1">
                <a:latin typeface="Times New Roman"/>
                <a:cs typeface="Times New Roman"/>
              </a:rPr>
              <a:t>Deterioration of the environment</a:t>
            </a:r>
            <a:r>
              <a:rPr lang="en-GB" sz="1200">
                <a:latin typeface="Times New Roman"/>
                <a:cs typeface="Times New Roman"/>
              </a:rPr>
              <a:t> - bring pressure to the </a:t>
            </a:r>
            <a:r>
              <a:rPr lang="en-GB" sz="1200" b="1">
                <a:latin typeface="Times New Roman"/>
                <a:cs typeface="Times New Roman"/>
              </a:rPr>
              <a:t>economy</a:t>
            </a:r>
            <a:r>
              <a:rPr lang="en-GB" sz="1200">
                <a:latin typeface="Times New Roman"/>
                <a:cs typeface="Times New Roman"/>
              </a:rPr>
              <a:t> - Negative economic trends affect the sustainable development of the  industry</a:t>
            </a:r>
            <a:endParaRPr lang="en-US"/>
          </a:p>
        </p:txBody>
      </p:sp>
      <p:sp>
        <p:nvSpPr>
          <p:cNvPr id="9" name="Rectangle: Rounded Corners 8">
            <a:extLst>
              <a:ext uri="{FF2B5EF4-FFF2-40B4-BE49-F238E27FC236}">
                <a16:creationId xmlns:a16="http://schemas.microsoft.com/office/drawing/2014/main" id="{3CE9E869-ED34-75D6-F005-D95441A2907B}"/>
              </a:ext>
            </a:extLst>
          </p:cNvPr>
          <p:cNvSpPr/>
          <p:nvPr/>
        </p:nvSpPr>
        <p:spPr>
          <a:xfrm>
            <a:off x="4926581" y="1626899"/>
            <a:ext cx="3762722" cy="1130484"/>
          </a:xfrm>
          <a:prstGeom prst="roundRect">
            <a:avLst/>
          </a:prstGeom>
          <a:solidFill>
            <a:schemeClr val="bg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373D25CF-49AD-3796-2035-C48AC1B91FF9}"/>
              </a:ext>
            </a:extLst>
          </p:cNvPr>
          <p:cNvSpPr/>
          <p:nvPr/>
        </p:nvSpPr>
        <p:spPr>
          <a:xfrm>
            <a:off x="8497412" y="1551810"/>
            <a:ext cx="241948" cy="216919"/>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932649-40CE-7CE3-32AC-2C85325ECDD3}"/>
              </a:ext>
            </a:extLst>
          </p:cNvPr>
          <p:cNvSpPr txBox="1"/>
          <p:nvPr/>
        </p:nvSpPr>
        <p:spPr>
          <a:xfrm>
            <a:off x="5030868" y="1768729"/>
            <a:ext cx="355414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chemeClr val="accent4">
                    <a:lumMod val="50000"/>
                  </a:schemeClr>
                </a:solidFill>
              </a:rPr>
              <a:t>Recommendation:</a:t>
            </a:r>
          </a:p>
          <a:p>
            <a:pPr algn="just"/>
            <a:r>
              <a:rPr lang="en-GB" sz="1200" b="1">
                <a:solidFill>
                  <a:schemeClr val="accent4">
                    <a:lumMod val="50000"/>
                  </a:schemeClr>
                </a:solidFill>
                <a:latin typeface="Times New Roman"/>
                <a:cs typeface="Times New Roman"/>
              </a:rPr>
              <a:t>Operate in an environmentally friendly and efficient manner to reduce the negative impacts on the environment caused by resource consumption</a:t>
            </a:r>
            <a:endParaRPr lang="en-US" b="1">
              <a:solidFill>
                <a:schemeClr val="accent4">
                  <a:lumMod val="50000"/>
                </a:schemeClr>
              </a:solidFill>
            </a:endParaRPr>
          </a:p>
          <a:p>
            <a:endParaRPr lang="en-US"/>
          </a:p>
        </p:txBody>
      </p:sp>
      <p:sp>
        <p:nvSpPr>
          <p:cNvPr id="13" name="TextBox 12">
            <a:extLst>
              <a:ext uri="{FF2B5EF4-FFF2-40B4-BE49-F238E27FC236}">
                <a16:creationId xmlns:a16="http://schemas.microsoft.com/office/drawing/2014/main" id="{FD9DAFE9-3CDC-3DDC-B289-54E16A22B3D6}"/>
              </a:ext>
            </a:extLst>
          </p:cNvPr>
          <p:cNvSpPr txBox="1"/>
          <p:nvPr/>
        </p:nvSpPr>
        <p:spPr>
          <a:xfrm>
            <a:off x="4734688" y="3420657"/>
            <a:ext cx="41465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v"/>
            </a:pPr>
            <a:r>
              <a:rPr lang="en-GB" sz="1200">
                <a:latin typeface="Times New Roman"/>
                <a:cs typeface="Times New Roman"/>
              </a:rPr>
              <a:t>Regulations in different regions will have influences on the industry</a:t>
            </a:r>
            <a:endParaRPr lang="en-US"/>
          </a:p>
          <a:p>
            <a:pPr marL="285750" indent="-285750" algn="just">
              <a:buFont typeface="Wingdings"/>
              <a:buChar char="v"/>
            </a:pPr>
            <a:r>
              <a:rPr lang="en-GB" sz="1200">
                <a:latin typeface="Times New Roman"/>
                <a:cs typeface="Times New Roman"/>
              </a:rPr>
              <a:t>Supervisions of relevant regulations help ensure the legitimacy and credibility of the operations within the industry</a:t>
            </a:r>
          </a:p>
        </p:txBody>
      </p:sp>
      <p:sp>
        <p:nvSpPr>
          <p:cNvPr id="14" name="Rectangle: Rounded Corners 13">
            <a:extLst>
              <a:ext uri="{FF2B5EF4-FFF2-40B4-BE49-F238E27FC236}">
                <a16:creationId xmlns:a16="http://schemas.microsoft.com/office/drawing/2014/main" id="{C8C0CCF8-3AD5-07DC-F749-B59FC4CD5AC3}"/>
              </a:ext>
            </a:extLst>
          </p:cNvPr>
          <p:cNvSpPr/>
          <p:nvPr/>
        </p:nvSpPr>
        <p:spPr>
          <a:xfrm>
            <a:off x="350409" y="3362257"/>
            <a:ext cx="3762722" cy="1130484"/>
          </a:xfrm>
          <a:prstGeom prst="roundRect">
            <a:avLst/>
          </a:prstGeom>
          <a:solidFill>
            <a:schemeClr val="bg1"/>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EFF225CD-4DB6-0DB2-F9E2-834F4922E716}"/>
              </a:ext>
            </a:extLst>
          </p:cNvPr>
          <p:cNvSpPr/>
          <p:nvPr/>
        </p:nvSpPr>
        <p:spPr>
          <a:xfrm>
            <a:off x="275321" y="3278824"/>
            <a:ext cx="241948" cy="216919"/>
          </a:xfrm>
          <a:prstGeom prst="star5">
            <a:avLst/>
          </a:prstGeom>
          <a:solidFill>
            <a:srgbClr val="FFB600"/>
          </a:solidFill>
          <a:ln>
            <a:solidFill>
              <a:srgbClr val="FFB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FC85FD9-B3D3-E393-9F1E-1D890BE6AA1B}"/>
              </a:ext>
            </a:extLst>
          </p:cNvPr>
          <p:cNvSpPr txBox="1"/>
          <p:nvPr/>
        </p:nvSpPr>
        <p:spPr>
          <a:xfrm>
            <a:off x="454697" y="3570831"/>
            <a:ext cx="35541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solidFill>
                  <a:schemeClr val="accent4">
                    <a:lumMod val="50000"/>
                  </a:schemeClr>
                </a:solidFill>
              </a:rPr>
              <a:t>Recommendation:</a:t>
            </a:r>
            <a:endParaRPr lang="en-US"/>
          </a:p>
          <a:p>
            <a:pPr algn="just"/>
            <a:r>
              <a:rPr lang="en-GB" sz="1200" b="1">
                <a:solidFill>
                  <a:schemeClr val="accent4">
                    <a:lumMod val="50000"/>
                  </a:schemeClr>
                </a:solidFill>
                <a:latin typeface="Times New Roman"/>
                <a:cs typeface="Times New Roman"/>
              </a:rPr>
              <a:t>Comply with various legal and regulatory frameworks when launching business activities</a:t>
            </a:r>
            <a:endParaRPr lang="en-GB" b="1">
              <a:solidFill>
                <a:schemeClr val="accent4">
                  <a:lumMod val="50000"/>
                </a:schemeClr>
              </a:solidFill>
            </a:endParaRPr>
          </a:p>
          <a:p>
            <a:endParaRPr lang="en-US"/>
          </a:p>
        </p:txBody>
      </p:sp>
    </p:spTree>
    <p:extLst>
      <p:ext uri="{BB962C8B-B14F-4D97-AF65-F5344CB8AC3E}">
        <p14:creationId xmlns:p14="http://schemas.microsoft.com/office/powerpoint/2010/main" val="95851191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font, logo, graphics, design&#10;&#10;Description automatically generated">
            <a:extLst>
              <a:ext uri="{FF2B5EF4-FFF2-40B4-BE49-F238E27FC236}">
                <a16:creationId xmlns:a16="http://schemas.microsoft.com/office/drawing/2014/main" id="{DA584021-595A-CAD5-09AE-C05735411271}"/>
              </a:ext>
            </a:extLst>
          </p:cNvPr>
          <p:cNvPicPr>
            <a:picLocks noChangeAspect="1"/>
          </p:cNvPicPr>
          <p:nvPr/>
        </p:nvPicPr>
        <p:blipFill rotWithShape="1">
          <a:blip r:embed="rId2"/>
          <a:srcRect t="15397" r="306" b="585"/>
          <a:stretch/>
        </p:blipFill>
        <p:spPr>
          <a:xfrm>
            <a:off x="637054" y="1019342"/>
            <a:ext cx="2734812" cy="1201014"/>
          </a:xfrm>
          <a:prstGeom prst="rect">
            <a:avLst/>
          </a:prstGeom>
        </p:spPr>
      </p:pic>
      <p:sp>
        <p:nvSpPr>
          <p:cNvPr id="2" name="Title 1">
            <a:extLst>
              <a:ext uri="{FF2B5EF4-FFF2-40B4-BE49-F238E27FC236}">
                <a16:creationId xmlns:a16="http://schemas.microsoft.com/office/drawing/2014/main" id="{B0A847AF-7F09-61C2-A718-FF08D6D54F66}"/>
              </a:ext>
            </a:extLst>
          </p:cNvPr>
          <p:cNvSpPr>
            <a:spLocks noGrp="1"/>
          </p:cNvSpPr>
          <p:nvPr>
            <p:ph type="title"/>
          </p:nvPr>
        </p:nvSpPr>
        <p:spPr/>
        <p:txBody>
          <a:bodyPr/>
          <a:lstStyle/>
          <a:p>
            <a:r>
              <a:rPr lang="en-US">
                <a:latin typeface="Times New Roman"/>
                <a:cs typeface="Times New Roman"/>
              </a:rPr>
              <a:t>Competitor Analysis in Australia</a:t>
            </a:r>
            <a:endParaRPr lang="en-US"/>
          </a:p>
        </p:txBody>
      </p:sp>
      <p:pic>
        <p:nvPicPr>
          <p:cNvPr id="4" name="Picture 4">
            <a:extLst>
              <a:ext uri="{FF2B5EF4-FFF2-40B4-BE49-F238E27FC236}">
                <a16:creationId xmlns:a16="http://schemas.microsoft.com/office/drawing/2014/main" id="{E28249E8-BB56-2B10-F4E2-0C68D652A471}"/>
              </a:ext>
            </a:extLst>
          </p:cNvPr>
          <p:cNvPicPr>
            <a:picLocks noChangeAspect="1"/>
          </p:cNvPicPr>
          <p:nvPr/>
        </p:nvPicPr>
        <p:blipFill rotWithShape="1">
          <a:blip r:embed="rId3"/>
          <a:srcRect t="15847" r="3975" b="12568"/>
          <a:stretch/>
        </p:blipFill>
        <p:spPr>
          <a:xfrm>
            <a:off x="410136" y="2010335"/>
            <a:ext cx="3289690" cy="1381936"/>
          </a:xfrm>
          <a:prstGeom prst="rect">
            <a:avLst/>
          </a:prstGeom>
        </p:spPr>
      </p:pic>
      <p:pic>
        <p:nvPicPr>
          <p:cNvPr id="5" name="Picture 5">
            <a:extLst>
              <a:ext uri="{FF2B5EF4-FFF2-40B4-BE49-F238E27FC236}">
                <a16:creationId xmlns:a16="http://schemas.microsoft.com/office/drawing/2014/main" id="{D78ACABE-8B88-0B37-52DA-9A0B293B78C2}"/>
              </a:ext>
            </a:extLst>
          </p:cNvPr>
          <p:cNvPicPr>
            <a:picLocks noChangeAspect="1"/>
          </p:cNvPicPr>
          <p:nvPr/>
        </p:nvPicPr>
        <p:blipFill rotWithShape="1">
          <a:blip r:embed="rId4"/>
          <a:srcRect t="24044" r="4281" b="6557"/>
          <a:stretch/>
        </p:blipFill>
        <p:spPr>
          <a:xfrm>
            <a:off x="267260" y="3397063"/>
            <a:ext cx="3575454" cy="1457465"/>
          </a:xfrm>
          <a:prstGeom prst="rect">
            <a:avLst/>
          </a:prstGeom>
        </p:spPr>
      </p:pic>
      <p:sp>
        <p:nvSpPr>
          <p:cNvPr id="9" name="Rectangle 8">
            <a:extLst>
              <a:ext uri="{FF2B5EF4-FFF2-40B4-BE49-F238E27FC236}">
                <a16:creationId xmlns:a16="http://schemas.microsoft.com/office/drawing/2014/main" id="{BC11E6AC-3E32-A67A-E8BA-22C85C0EEF26}"/>
              </a:ext>
            </a:extLst>
          </p:cNvPr>
          <p:cNvSpPr/>
          <p:nvPr/>
        </p:nvSpPr>
        <p:spPr>
          <a:xfrm>
            <a:off x="4866155" y="1134596"/>
            <a:ext cx="3739965" cy="1756522"/>
          </a:xfrm>
          <a:prstGeom prst="rect">
            <a:avLst/>
          </a:prstGeom>
          <a:solidFill>
            <a:srgbClr val="FDDA00"/>
          </a:solidFill>
          <a:ln>
            <a:solidFill>
              <a:srgbClr val="FD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omputer&#10;&#10;Description automatically generated">
            <a:extLst>
              <a:ext uri="{FF2B5EF4-FFF2-40B4-BE49-F238E27FC236}">
                <a16:creationId xmlns:a16="http://schemas.microsoft.com/office/drawing/2014/main" id="{5FB66254-2888-2E53-39D9-B1AF115D1C07}"/>
              </a:ext>
            </a:extLst>
          </p:cNvPr>
          <p:cNvPicPr>
            <a:picLocks noChangeAspect="1"/>
          </p:cNvPicPr>
          <p:nvPr/>
        </p:nvPicPr>
        <p:blipFill rotWithShape="1">
          <a:blip r:embed="rId5"/>
          <a:srcRect l="-388" t="16151" r="4854" b="7560"/>
          <a:stretch/>
        </p:blipFill>
        <p:spPr>
          <a:xfrm>
            <a:off x="4696386" y="1102372"/>
            <a:ext cx="3776267" cy="1689560"/>
          </a:xfrm>
          <a:prstGeom prst="rect">
            <a:avLst/>
          </a:prstGeom>
        </p:spPr>
      </p:pic>
      <p:pic>
        <p:nvPicPr>
          <p:cNvPr id="8" name="Picture 8" descr="A screenshot of a computer&#10;&#10;Description automatically generated">
            <a:extLst>
              <a:ext uri="{FF2B5EF4-FFF2-40B4-BE49-F238E27FC236}">
                <a16:creationId xmlns:a16="http://schemas.microsoft.com/office/drawing/2014/main" id="{57B76E57-7E8E-DC5F-5EB5-44C5494E0D03}"/>
              </a:ext>
            </a:extLst>
          </p:cNvPr>
          <p:cNvPicPr>
            <a:picLocks noChangeAspect="1"/>
          </p:cNvPicPr>
          <p:nvPr/>
        </p:nvPicPr>
        <p:blipFill rotWithShape="1">
          <a:blip r:embed="rId6"/>
          <a:srcRect l="-1835" t="15847" r="4893" b="6557"/>
          <a:stretch/>
        </p:blipFill>
        <p:spPr>
          <a:xfrm>
            <a:off x="3965202" y="3102910"/>
            <a:ext cx="4188915" cy="1869695"/>
          </a:xfrm>
          <a:prstGeom prst="rect">
            <a:avLst/>
          </a:prstGeom>
        </p:spPr>
      </p:pic>
    </p:spTree>
    <p:extLst>
      <p:ext uri="{BB962C8B-B14F-4D97-AF65-F5344CB8AC3E}">
        <p14:creationId xmlns:p14="http://schemas.microsoft.com/office/powerpoint/2010/main" val="3559751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281B699-5858-3DE0-97EB-F94A749DA68E}"/>
              </a:ext>
            </a:extLst>
          </p:cNvPr>
          <p:cNvSpPr/>
          <p:nvPr/>
        </p:nvSpPr>
        <p:spPr>
          <a:xfrm>
            <a:off x="5960877" y="2478714"/>
            <a:ext cx="1488558" cy="31897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F0BC552-FB4C-9349-C7F8-18E79FF19B0B}"/>
              </a:ext>
            </a:extLst>
          </p:cNvPr>
          <p:cNvSpPr/>
          <p:nvPr/>
        </p:nvSpPr>
        <p:spPr>
          <a:xfrm>
            <a:off x="5960877" y="1189516"/>
            <a:ext cx="1488558" cy="285750"/>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F510C2C-DBB0-38AB-A927-81C85EF0E4B6}"/>
              </a:ext>
            </a:extLst>
          </p:cNvPr>
          <p:cNvSpPr/>
          <p:nvPr/>
        </p:nvSpPr>
        <p:spPr>
          <a:xfrm>
            <a:off x="1574947" y="2505296"/>
            <a:ext cx="1488558" cy="318976"/>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F1F381C-88F9-0C64-0376-2D8E0F8A5484}"/>
              </a:ext>
            </a:extLst>
          </p:cNvPr>
          <p:cNvSpPr/>
          <p:nvPr/>
        </p:nvSpPr>
        <p:spPr>
          <a:xfrm>
            <a:off x="1644723" y="1216099"/>
            <a:ext cx="1335715" cy="259168"/>
          </a:xfrm>
          <a:prstGeom prst="round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3F860-BA04-3928-A2ED-F570B3E65E5C}"/>
              </a:ext>
            </a:extLst>
          </p:cNvPr>
          <p:cNvSpPr>
            <a:spLocks noGrp="1"/>
          </p:cNvSpPr>
          <p:nvPr>
            <p:ph type="title"/>
          </p:nvPr>
        </p:nvSpPr>
        <p:spPr/>
        <p:txBody>
          <a:bodyPr>
            <a:normAutofit fontScale="90000"/>
          </a:bodyPr>
          <a:lstStyle/>
          <a:p>
            <a:r>
              <a:rPr lang="en-US" sz="2700">
                <a:latin typeface="Times New Roman"/>
                <a:cs typeface="Times New Roman"/>
              </a:rPr>
              <a:t>SWOT analysis</a:t>
            </a:r>
          </a:p>
        </p:txBody>
      </p:sp>
      <p:sp>
        <p:nvSpPr>
          <p:cNvPr id="10" name="Rectangle 9">
            <a:extLst>
              <a:ext uri="{FF2B5EF4-FFF2-40B4-BE49-F238E27FC236}">
                <a16:creationId xmlns:a16="http://schemas.microsoft.com/office/drawing/2014/main" id="{D7975397-98FE-9DF7-6A72-569315AED146}"/>
              </a:ext>
            </a:extLst>
          </p:cNvPr>
          <p:cNvSpPr/>
          <p:nvPr/>
        </p:nvSpPr>
        <p:spPr>
          <a:xfrm>
            <a:off x="289072" y="1555011"/>
            <a:ext cx="4027081" cy="87718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7FDDB3-B0C1-677B-6A47-9564D4971C72}"/>
              </a:ext>
            </a:extLst>
          </p:cNvPr>
          <p:cNvSpPr/>
          <p:nvPr/>
        </p:nvSpPr>
        <p:spPr>
          <a:xfrm>
            <a:off x="289072" y="2864144"/>
            <a:ext cx="4027081" cy="19736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0BC3D4C-4458-1D97-DBFC-D13E4DA54C1C}"/>
              </a:ext>
            </a:extLst>
          </p:cNvPr>
          <p:cNvSpPr>
            <a:spLocks noGrp="1"/>
          </p:cNvSpPr>
          <p:nvPr>
            <p:ph type="body" idx="1"/>
          </p:nvPr>
        </p:nvSpPr>
        <p:spPr>
          <a:xfrm>
            <a:off x="179179" y="1152475"/>
            <a:ext cx="4132421" cy="3416400"/>
          </a:xfrm>
        </p:spPr>
        <p:txBody>
          <a:bodyPr>
            <a:normAutofit fontScale="92500" lnSpcReduction="20000"/>
          </a:bodyPr>
          <a:lstStyle/>
          <a:p>
            <a:pPr marL="139700" indent="0" algn="ctr">
              <a:buNone/>
            </a:pPr>
            <a:r>
              <a:rPr lang="en-US" b="1">
                <a:solidFill>
                  <a:schemeClr val="tx1"/>
                </a:solidFill>
                <a:latin typeface="Times New Roman"/>
                <a:cs typeface="Times New Roman"/>
              </a:rPr>
              <a:t>STRENGTHS</a:t>
            </a:r>
          </a:p>
          <a:p>
            <a:pPr marL="425450" indent="-285750">
              <a:lnSpc>
                <a:spcPct val="114999"/>
              </a:lnSpc>
              <a:buFont typeface="Calibri"/>
              <a:buChar char="-"/>
            </a:pPr>
            <a:endParaRPr lang="en-US">
              <a:solidFill>
                <a:schemeClr val="tx1"/>
              </a:solidFill>
              <a:latin typeface="Times New Roman"/>
              <a:cs typeface="Times New Roman"/>
            </a:endParaRPr>
          </a:p>
          <a:p>
            <a:pPr marL="425450" indent="-285750">
              <a:lnSpc>
                <a:spcPct val="114999"/>
              </a:lnSpc>
              <a:buFont typeface="Calibri"/>
              <a:buChar char="-"/>
            </a:pPr>
            <a:r>
              <a:rPr lang="en-US">
                <a:solidFill>
                  <a:schemeClr val="tx1"/>
                </a:solidFill>
                <a:latin typeface="Times New Roman"/>
                <a:cs typeface="Times New Roman"/>
              </a:rPr>
              <a:t>Unique and different from other companies within the same industry in the Australia market.</a:t>
            </a:r>
          </a:p>
          <a:p>
            <a:pPr marL="425450" indent="-285750">
              <a:lnSpc>
                <a:spcPct val="114999"/>
              </a:lnSpc>
              <a:buFont typeface="Calibri"/>
              <a:buChar char="-"/>
            </a:pPr>
            <a:r>
              <a:rPr lang="en-US">
                <a:solidFill>
                  <a:schemeClr val="tx1"/>
                </a:solidFill>
                <a:latin typeface="Times New Roman"/>
                <a:cs typeface="Times New Roman"/>
              </a:rPr>
              <a:t>Current asset: 3Hearts</a:t>
            </a:r>
            <a:endParaRPr lang="en-US">
              <a:solidFill>
                <a:schemeClr val="tx1"/>
              </a:solidFill>
              <a:cs typeface="Times New Roman"/>
            </a:endParaRPr>
          </a:p>
          <a:p>
            <a:pPr marL="425450" indent="-285750">
              <a:lnSpc>
                <a:spcPct val="114999"/>
              </a:lnSpc>
              <a:buFont typeface="Calibri"/>
              <a:buChar char="-"/>
            </a:pPr>
            <a:r>
              <a:rPr lang="en-US">
                <a:solidFill>
                  <a:schemeClr val="tx1"/>
                </a:solidFill>
                <a:latin typeface="Times New Roman"/>
                <a:cs typeface="Times New Roman"/>
              </a:rPr>
              <a:t>Online operation platform</a:t>
            </a:r>
          </a:p>
          <a:p>
            <a:pPr marL="425450" indent="-285750">
              <a:lnSpc>
                <a:spcPct val="114999"/>
              </a:lnSpc>
              <a:buFont typeface="Calibri"/>
              <a:buChar char="-"/>
            </a:pPr>
            <a:endParaRPr lang="en-US">
              <a:solidFill>
                <a:schemeClr val="tx1"/>
              </a:solidFill>
              <a:cs typeface="Times New Roman"/>
            </a:endParaRPr>
          </a:p>
          <a:p>
            <a:pPr marL="139700" indent="0" algn="ctr">
              <a:lnSpc>
                <a:spcPct val="114999"/>
              </a:lnSpc>
              <a:buNone/>
            </a:pPr>
            <a:r>
              <a:rPr lang="en-US" b="1">
                <a:solidFill>
                  <a:schemeClr val="tx1"/>
                </a:solidFill>
                <a:latin typeface="Times New Roman"/>
                <a:cs typeface="Times New Roman"/>
              </a:rPr>
              <a:t>OPPORTUNITIES</a:t>
            </a:r>
          </a:p>
          <a:p>
            <a:pPr marL="139700" indent="0" algn="ctr">
              <a:lnSpc>
                <a:spcPct val="114999"/>
              </a:lnSpc>
              <a:buNone/>
            </a:pPr>
            <a:endParaRPr lang="en-US" b="1">
              <a:solidFill>
                <a:schemeClr val="tx1"/>
              </a:solidFill>
              <a:latin typeface="Times New Roman"/>
              <a:cs typeface="Times New Roman"/>
            </a:endParaRPr>
          </a:p>
          <a:p>
            <a:pPr marL="425450" indent="-285750">
              <a:lnSpc>
                <a:spcPct val="114999"/>
              </a:lnSpc>
              <a:buFont typeface="Calibri"/>
              <a:buChar char="-"/>
            </a:pPr>
            <a:r>
              <a:rPr lang="en-US">
                <a:solidFill>
                  <a:schemeClr val="tx1"/>
                </a:solidFill>
                <a:latin typeface="Times New Roman"/>
                <a:cs typeface="Times New Roman"/>
              </a:rPr>
              <a:t>International Coaching Federation: professional coaches worldwide increased from </a:t>
            </a:r>
            <a:r>
              <a:rPr lang="en-US" b="1">
                <a:solidFill>
                  <a:srgbClr val="FFC000"/>
                </a:solidFill>
                <a:latin typeface="Times New Roman"/>
                <a:cs typeface="Times New Roman"/>
              </a:rPr>
              <a:t>53300 in 2012</a:t>
            </a:r>
            <a:r>
              <a:rPr lang="en-US" b="1">
                <a:solidFill>
                  <a:schemeClr val="tx1"/>
                </a:solidFill>
                <a:latin typeface="Times New Roman"/>
                <a:cs typeface="Times New Roman"/>
              </a:rPr>
              <a:t> </a:t>
            </a:r>
            <a:r>
              <a:rPr lang="en-US">
                <a:solidFill>
                  <a:schemeClr val="tx1"/>
                </a:solidFill>
                <a:latin typeface="Times New Roman"/>
                <a:cs typeface="Times New Roman"/>
              </a:rPr>
              <a:t>to </a:t>
            </a:r>
            <a:r>
              <a:rPr lang="en-US" b="1">
                <a:solidFill>
                  <a:srgbClr val="FFC000"/>
                </a:solidFill>
                <a:latin typeface="Times New Roman"/>
                <a:cs typeface="Times New Roman"/>
              </a:rPr>
              <a:t>71000 in 2019</a:t>
            </a:r>
          </a:p>
          <a:p>
            <a:pPr marL="139700" indent="0">
              <a:lnSpc>
                <a:spcPct val="114999"/>
              </a:lnSpc>
              <a:buNone/>
            </a:pPr>
            <a:r>
              <a:rPr lang="en-US">
                <a:solidFill>
                  <a:schemeClr val="tx1"/>
                </a:solidFill>
                <a:latin typeface="Times New Roman"/>
                <a:cs typeface="Times New Roman"/>
              </a:rPr>
              <a:t>=&gt; </a:t>
            </a:r>
            <a:r>
              <a:rPr lang="en-US" b="1">
                <a:solidFill>
                  <a:schemeClr val="tx1"/>
                </a:solidFill>
                <a:latin typeface="Times New Roman"/>
                <a:cs typeface="Times New Roman"/>
              </a:rPr>
              <a:t>growing demand for coaching services</a:t>
            </a:r>
          </a:p>
          <a:p>
            <a:pPr marL="425450" indent="-285750">
              <a:lnSpc>
                <a:spcPct val="114999"/>
              </a:lnSpc>
              <a:buFont typeface="Calibri"/>
              <a:buChar char="-"/>
            </a:pPr>
            <a:r>
              <a:rPr lang="en-US">
                <a:solidFill>
                  <a:schemeClr val="tx1"/>
                </a:solidFill>
                <a:latin typeface="Times New Roman"/>
                <a:cs typeface="Times New Roman"/>
              </a:rPr>
              <a:t>Make more different: the use of AI – having a chatbot AI to help users experience the business more easily</a:t>
            </a:r>
            <a:endParaRPr lang="en-US">
              <a:solidFill>
                <a:schemeClr val="tx1"/>
              </a:solidFill>
              <a:cs typeface="Times New Roman"/>
            </a:endParaRPr>
          </a:p>
        </p:txBody>
      </p:sp>
      <p:sp>
        <p:nvSpPr>
          <p:cNvPr id="12" name="Rectangle 11">
            <a:extLst>
              <a:ext uri="{FF2B5EF4-FFF2-40B4-BE49-F238E27FC236}">
                <a16:creationId xmlns:a16="http://schemas.microsoft.com/office/drawing/2014/main" id="{FB561881-29AC-D69B-CAAE-DF7CA814CC34}"/>
              </a:ext>
            </a:extLst>
          </p:cNvPr>
          <p:cNvSpPr/>
          <p:nvPr/>
        </p:nvSpPr>
        <p:spPr>
          <a:xfrm>
            <a:off x="4575321" y="2864143"/>
            <a:ext cx="4146697" cy="1980313"/>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C1E7C0-65D4-D48B-F09E-E61AF5D895FE}"/>
              </a:ext>
            </a:extLst>
          </p:cNvPr>
          <p:cNvSpPr/>
          <p:nvPr/>
        </p:nvSpPr>
        <p:spPr>
          <a:xfrm>
            <a:off x="4581967" y="1555010"/>
            <a:ext cx="4140051" cy="87718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57ACFD01-23F7-B82B-4D78-8048C6C68BBE}"/>
              </a:ext>
            </a:extLst>
          </p:cNvPr>
          <p:cNvSpPr>
            <a:spLocks noGrp="1"/>
          </p:cNvSpPr>
          <p:nvPr>
            <p:ph type="body" idx="2"/>
          </p:nvPr>
        </p:nvSpPr>
        <p:spPr>
          <a:xfrm>
            <a:off x="4427034" y="1112603"/>
            <a:ext cx="4358748" cy="3901509"/>
          </a:xfrm>
        </p:spPr>
        <p:txBody>
          <a:bodyPr>
            <a:normAutofit lnSpcReduction="10000"/>
          </a:bodyPr>
          <a:lstStyle/>
          <a:p>
            <a:pPr marL="139700" indent="0" algn="ctr">
              <a:buNone/>
            </a:pPr>
            <a:r>
              <a:rPr lang="en-US" b="1">
                <a:solidFill>
                  <a:schemeClr val="tx1"/>
                </a:solidFill>
                <a:latin typeface="Times New Roman"/>
                <a:cs typeface="Times New Roman"/>
              </a:rPr>
              <a:t>WEAKNESSES</a:t>
            </a:r>
          </a:p>
          <a:p>
            <a:pPr marL="139700" indent="0" algn="ctr">
              <a:lnSpc>
                <a:spcPct val="114999"/>
              </a:lnSpc>
              <a:buNone/>
            </a:pPr>
            <a:endParaRPr lang="en-US" b="1">
              <a:solidFill>
                <a:schemeClr val="tx1"/>
              </a:solidFill>
              <a:latin typeface="Times New Roman"/>
              <a:cs typeface="Times New Roman"/>
            </a:endParaRPr>
          </a:p>
          <a:p>
            <a:pPr marL="425450" indent="-285750">
              <a:lnSpc>
                <a:spcPct val="114999"/>
              </a:lnSpc>
              <a:buFont typeface="Calibri"/>
              <a:buChar char="-"/>
            </a:pPr>
            <a:r>
              <a:rPr lang="en-US">
                <a:solidFill>
                  <a:schemeClr val="tx1"/>
                </a:solidFill>
                <a:latin typeface="Times New Roman"/>
                <a:cs typeface="Times New Roman"/>
              </a:rPr>
              <a:t>A start-up: Lack of sources and channels to reach out to coaches and clients.</a:t>
            </a:r>
            <a:endParaRPr lang="en-US">
              <a:solidFill>
                <a:schemeClr val="tx1"/>
              </a:solidFill>
              <a:cs typeface="Times New Roman"/>
            </a:endParaRPr>
          </a:p>
          <a:p>
            <a:pPr marL="425450" indent="-285750">
              <a:lnSpc>
                <a:spcPct val="114999"/>
              </a:lnSpc>
              <a:buFont typeface="Calibri"/>
              <a:buChar char="-"/>
            </a:pPr>
            <a:endParaRPr lang="en-US">
              <a:solidFill>
                <a:schemeClr val="tx1"/>
              </a:solidFill>
              <a:cs typeface="Times New Roman"/>
            </a:endParaRPr>
          </a:p>
          <a:p>
            <a:pPr marL="425450" indent="-285750">
              <a:lnSpc>
                <a:spcPct val="114999"/>
              </a:lnSpc>
              <a:buFont typeface="Calibri"/>
              <a:buChar char="-"/>
            </a:pPr>
            <a:endParaRPr lang="en-US">
              <a:solidFill>
                <a:schemeClr val="tx1"/>
              </a:solidFill>
              <a:cs typeface="Times New Roman"/>
            </a:endParaRPr>
          </a:p>
          <a:p>
            <a:pPr marL="139700" indent="0" algn="ctr">
              <a:lnSpc>
                <a:spcPct val="114999"/>
              </a:lnSpc>
              <a:buNone/>
            </a:pPr>
            <a:r>
              <a:rPr lang="en-US" b="1">
                <a:solidFill>
                  <a:schemeClr val="tx1"/>
                </a:solidFill>
                <a:latin typeface="Times New Roman"/>
                <a:cs typeface="Times New Roman"/>
              </a:rPr>
              <a:t>THREATS</a:t>
            </a:r>
            <a:endParaRPr lang="en-US" b="1">
              <a:solidFill>
                <a:schemeClr val="tx1"/>
              </a:solidFill>
              <a:cs typeface="Times New Roman"/>
            </a:endParaRPr>
          </a:p>
          <a:p>
            <a:pPr marL="139700" indent="0" algn="ctr">
              <a:lnSpc>
                <a:spcPct val="114999"/>
              </a:lnSpc>
              <a:buNone/>
            </a:pPr>
            <a:endParaRPr lang="en-US" b="1">
              <a:solidFill>
                <a:schemeClr val="tx1"/>
              </a:solidFill>
              <a:latin typeface="Times New Roman"/>
              <a:cs typeface="Times New Roman"/>
            </a:endParaRPr>
          </a:p>
          <a:p>
            <a:pPr marL="425450" indent="-285750">
              <a:lnSpc>
                <a:spcPct val="114999"/>
              </a:lnSpc>
              <a:buFont typeface="Calibri"/>
              <a:buChar char="-"/>
            </a:pPr>
            <a:r>
              <a:rPr lang="en-US">
                <a:solidFill>
                  <a:schemeClr val="tx1"/>
                </a:solidFill>
                <a:latin typeface="Times New Roman"/>
                <a:cs typeface="Times New Roman"/>
              </a:rPr>
              <a:t>Cash-flow problems</a:t>
            </a:r>
            <a:endParaRPr lang="en-US">
              <a:solidFill>
                <a:schemeClr val="tx1"/>
              </a:solidFill>
              <a:cs typeface="Times New Roman"/>
            </a:endParaRPr>
          </a:p>
          <a:p>
            <a:pPr marL="425450" indent="-285750">
              <a:lnSpc>
                <a:spcPct val="114999"/>
              </a:lnSpc>
              <a:buFont typeface="Calibri"/>
              <a:buChar char="-"/>
            </a:pPr>
            <a:r>
              <a:rPr lang="en-US">
                <a:solidFill>
                  <a:schemeClr val="tx1"/>
                </a:solidFill>
                <a:latin typeface="Times New Roman"/>
                <a:cs typeface="Times New Roman"/>
              </a:rPr>
              <a:t>Changing Consumer Preferences</a:t>
            </a:r>
            <a:endParaRPr lang="en-US">
              <a:solidFill>
                <a:schemeClr val="tx1"/>
              </a:solidFill>
              <a:cs typeface="Times New Roman"/>
            </a:endParaRPr>
          </a:p>
          <a:p>
            <a:pPr marL="425450" indent="-285750">
              <a:lnSpc>
                <a:spcPct val="114999"/>
              </a:lnSpc>
              <a:buFont typeface="Calibri"/>
              <a:buChar char="-"/>
            </a:pPr>
            <a:r>
              <a:rPr lang="en-US">
                <a:solidFill>
                  <a:schemeClr val="tx1"/>
                </a:solidFill>
                <a:latin typeface="Times New Roman"/>
                <a:cs typeface="Times New Roman"/>
              </a:rPr>
              <a:t>Regulatory Risks: The International Coaching Federation has established ethical guidelines and certification requirements to regulate the coaching industry. Non-compliance with these regulations may lead to reputational damage and legal consequences for coaching service providers</a:t>
            </a:r>
            <a:endParaRPr lang="en-US">
              <a:solidFill>
                <a:schemeClr val="tx1"/>
              </a:solidFill>
              <a:cs typeface="Times New Roman"/>
            </a:endParaRPr>
          </a:p>
          <a:p>
            <a:pPr marL="139700" indent="0">
              <a:lnSpc>
                <a:spcPct val="114999"/>
              </a:lnSpc>
              <a:buNone/>
            </a:pPr>
            <a:endParaRPr lang="en-US">
              <a:solidFill>
                <a:schemeClr val="tx1"/>
              </a:solidFill>
              <a:cs typeface="Times New Roman"/>
            </a:endParaRPr>
          </a:p>
          <a:p>
            <a:pPr marL="425450" indent="-285750">
              <a:lnSpc>
                <a:spcPct val="114999"/>
              </a:lnSpc>
              <a:buFont typeface="Calibri"/>
              <a:buChar char="-"/>
            </a:pPr>
            <a:endParaRPr lang="en-US">
              <a:solidFill>
                <a:schemeClr val="tx1"/>
              </a:solidFill>
              <a:cs typeface="Times New Roman"/>
            </a:endParaRPr>
          </a:p>
          <a:p>
            <a:pPr marL="425450" indent="-285750">
              <a:lnSpc>
                <a:spcPct val="114999"/>
              </a:lnSpc>
              <a:buFont typeface="Wingdings"/>
              <a:buChar char="Ø"/>
            </a:pPr>
            <a:endParaRPr lang="en-US">
              <a:solidFill>
                <a:schemeClr val="tx1"/>
              </a:solidFill>
              <a:cs typeface="Times New Roman"/>
            </a:endParaRPr>
          </a:p>
        </p:txBody>
      </p:sp>
    </p:spTree>
    <p:extLst>
      <p:ext uri="{BB962C8B-B14F-4D97-AF65-F5344CB8AC3E}">
        <p14:creationId xmlns:p14="http://schemas.microsoft.com/office/powerpoint/2010/main" val="854247814"/>
      </p:ext>
    </p:extLst>
  </p:cSld>
  <p:clrMapOvr>
    <a:masterClrMapping/>
  </p:clrMapOvr>
  <p:transition spd="slow">
    <p:push dir="u"/>
  </p:transition>
  <p:extLst>
    <p:ext uri="{6950BFC3-D8DA-4A85-94F7-54DA5524770B}">
      <p188:commentRel xmlns:p188="http://schemas.microsoft.com/office/powerpoint/2018/8/main" r:id="rId2"/>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00567B481F84488082D4B696008447" ma:contentTypeVersion="10" ma:contentTypeDescription="Create a new document." ma:contentTypeScope="" ma:versionID="e45879daa7ca0968d9329674087aaf11">
  <xsd:schema xmlns:xsd="http://www.w3.org/2001/XMLSchema" xmlns:xs="http://www.w3.org/2001/XMLSchema" xmlns:p="http://schemas.microsoft.com/office/2006/metadata/properties" xmlns:ns3="94050d6e-a6b9-4d01-bc12-51b018506f77" xmlns:ns4="275e0bc8-e509-4e43-b8bf-dd3e79359e8e" targetNamespace="http://schemas.microsoft.com/office/2006/metadata/properties" ma:root="true" ma:fieldsID="b77c212ac8126b3171d11097195c84af" ns3:_="" ns4:_="">
    <xsd:import namespace="94050d6e-a6b9-4d01-bc12-51b018506f77"/>
    <xsd:import namespace="275e0bc8-e509-4e43-b8bf-dd3e79359e8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DateTaken" minOccurs="0"/>
                <xsd:element ref="ns4:MediaServiceObjectDetectorVersions" minOccurs="0"/>
                <xsd:element ref="ns4:MediaServiceAutoTag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50d6e-a6b9-4d01-bc12-51b018506f7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5e0bc8-e509-4e43-b8bf-dd3e79359e8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75e0bc8-e509-4e43-b8bf-dd3e79359e8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98741E-38E0-4971-AEAD-DAE4215372CC}">
  <ds:schemaRefs>
    <ds:schemaRef ds:uri="275e0bc8-e509-4e43-b8bf-dd3e79359e8e"/>
    <ds:schemaRef ds:uri="94050d6e-a6b9-4d01-bc12-51b018506f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899B0AC-E7BF-4452-87D9-257FD173F0B2}">
  <ds:schemaRefs>
    <ds:schemaRef ds:uri="275e0bc8-e509-4e43-b8bf-dd3e79359e8e"/>
    <ds:schemaRef ds:uri="94050d6e-a6b9-4d01-bc12-51b018506f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C243948-95BD-483D-9D31-B467A47C51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2144</Words>
  <Application>Microsoft Macintosh PowerPoint</Application>
  <PresentationFormat>On-screen Show (16:9)</PresentationFormat>
  <Paragraphs>216</Paragraphs>
  <Slides>26</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Times New Roman</vt:lpstr>
      <vt:lpstr>Wingdings</vt:lpstr>
      <vt:lpstr>Simple Light</vt:lpstr>
      <vt:lpstr>Simple Light</vt:lpstr>
      <vt:lpstr>Final Report</vt:lpstr>
      <vt:lpstr>PowerPoint Presentation</vt:lpstr>
      <vt:lpstr>Identifying Growth Opportunities</vt:lpstr>
      <vt:lpstr>Identifying Growth Opportunities</vt:lpstr>
      <vt:lpstr>PESTEL Analysis</vt:lpstr>
      <vt:lpstr>PESTEL Analysis</vt:lpstr>
      <vt:lpstr>PESTEL Analysis</vt:lpstr>
      <vt:lpstr>Competitor Analysis in Australia</vt:lpstr>
      <vt:lpstr>SWOT analysis</vt:lpstr>
      <vt:lpstr>Special Note</vt:lpstr>
      <vt:lpstr>Customer Analysis People in the Workforce and Related  Marketing Strategies</vt:lpstr>
      <vt:lpstr>Location</vt:lpstr>
      <vt:lpstr>Gender</vt:lpstr>
      <vt:lpstr>Age</vt:lpstr>
      <vt:lpstr>Education Level</vt:lpstr>
      <vt:lpstr>Entrepreneurs—How to attract entrepreneurs</vt:lpstr>
      <vt:lpstr>Courses Setting</vt:lpstr>
      <vt:lpstr>Coach analysis</vt:lpstr>
      <vt:lpstr>Coach base analysis </vt:lpstr>
      <vt:lpstr>Coach base analysis</vt:lpstr>
      <vt:lpstr>PowerPoint Presentation</vt:lpstr>
      <vt:lpstr>The Industry Profile</vt:lpstr>
      <vt:lpstr>The Health Coach Analysis - HCANZA</vt:lpstr>
      <vt:lpstr>The Health Coach Analysis – Education &amp; Certificate</vt:lpstr>
      <vt:lpstr>The Health Coach Analysis – Specialties &amp; Location</vt:lpstr>
      <vt:lpstr>Suggestion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Kasturi Deshpande</cp:lastModifiedBy>
  <cp:revision>5</cp:revision>
  <dcterms:modified xsi:type="dcterms:W3CDTF">2023-07-04T00:04:01Z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0x010100A500567B481F84488082D4B696008447</vt:lpwstr>
  </property>
</Properties>
</file>